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 id="278" r:id="rId24"/>
    <p:sldId id="279" r:id="rId25"/>
    <p:sldId id="280" r:id="rId26"/>
    <p:sldId id="281" r:id="rId27"/>
  </p:sldIdLst>
  <p:sldSz cx="18288000" cy="10287000"/>
  <p:notesSz cx="6858000" cy="9144000"/>
  <p:embeddedFontLst>
    <p:embeddedFont>
      <p:font typeface="ZEN角ゴシックNEW" panose="020B0600070205080204" charset="-128"/>
      <p:regular r:id="rId29"/>
    </p:embeddedFont>
    <p:embeddedFont>
      <p:font typeface="ZEN角ゴシックNEW Bold" panose="020B0600070205080204" charset="-128"/>
      <p:regular r:id="rId30"/>
    </p:embeddedFont>
    <p:embeddedFont>
      <p:font typeface="ZEN角ゴシックNEW Medium" panose="020B0600070205080204" charset="-128"/>
      <p:regular r:id="rId31"/>
    </p:embeddedFont>
    <p:embeddedFont>
      <p:font typeface="Twister" charset="0"/>
      <p:regular r:id="rId32"/>
    </p:embeddedFont>
    <p:embeddedFont>
      <p:font typeface="游ゴシック" panose="020B0400000000000000" pitchFamily="50" charset="-128"/>
      <p:regular r:id="rId33"/>
      <p:bold r:id="rId34"/>
    </p:embeddedFont>
    <p:embeddedFont>
      <p:font typeface="游明朝" panose="02020400000000000000" pitchFamily="18" charset="-128"/>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2839" autoAdjust="0"/>
  </p:normalViewPr>
  <p:slideViewPr>
    <p:cSldViewPr>
      <p:cViewPr varScale="1">
        <p:scale>
          <a:sx n="63" d="100"/>
          <a:sy n="63" d="100"/>
        </p:scale>
        <p:origin x="26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tomi Nitta" userId="72f3b4fce04ec7eb" providerId="LiveId" clId="{DCCC9BD2-78C9-4128-984A-8A877D0B0054}"/>
    <pc:docChg chg="undo custSel modSld sldOrd">
      <pc:chgData name="Satomi Nitta" userId="72f3b4fce04ec7eb" providerId="LiveId" clId="{DCCC9BD2-78C9-4128-984A-8A877D0B0054}" dt="2024-04-29T00:45:48.270" v="506" actId="20577"/>
      <pc:docMkLst>
        <pc:docMk/>
      </pc:docMkLst>
      <pc:sldChg chg="modNotesTx">
        <pc:chgData name="Satomi Nitta" userId="72f3b4fce04ec7eb" providerId="LiveId" clId="{DCCC9BD2-78C9-4128-984A-8A877D0B0054}" dt="2024-04-27T21:00:07.643" v="129" actId="20577"/>
        <pc:sldMkLst>
          <pc:docMk/>
          <pc:sldMk cId="0" sldId="256"/>
        </pc:sldMkLst>
      </pc:sldChg>
      <pc:sldChg chg="modNotesTx">
        <pc:chgData name="Satomi Nitta" userId="72f3b4fce04ec7eb" providerId="LiveId" clId="{DCCC9BD2-78C9-4128-984A-8A877D0B0054}" dt="2024-04-29T00:45:48.270" v="506" actId="20577"/>
        <pc:sldMkLst>
          <pc:docMk/>
          <pc:sldMk cId="0" sldId="260"/>
        </pc:sldMkLst>
      </pc:sldChg>
      <pc:sldChg chg="modNotesTx">
        <pc:chgData name="Satomi Nitta" userId="72f3b4fce04ec7eb" providerId="LiveId" clId="{DCCC9BD2-78C9-4128-984A-8A877D0B0054}" dt="2024-04-27T21:03:55.642" v="155" actId="20577"/>
        <pc:sldMkLst>
          <pc:docMk/>
          <pc:sldMk cId="0" sldId="262"/>
        </pc:sldMkLst>
      </pc:sldChg>
      <pc:sldChg chg="modNotesTx">
        <pc:chgData name="Satomi Nitta" userId="72f3b4fce04ec7eb" providerId="LiveId" clId="{DCCC9BD2-78C9-4128-984A-8A877D0B0054}" dt="2024-04-27T21:04:57.700" v="322" actId="20577"/>
        <pc:sldMkLst>
          <pc:docMk/>
          <pc:sldMk cId="0" sldId="263"/>
        </pc:sldMkLst>
      </pc:sldChg>
      <pc:sldChg chg="modSp mod modNotesTx">
        <pc:chgData name="Satomi Nitta" userId="72f3b4fce04ec7eb" providerId="LiveId" clId="{DCCC9BD2-78C9-4128-984A-8A877D0B0054}" dt="2024-04-27T21:05:49.399" v="333" actId="20577"/>
        <pc:sldMkLst>
          <pc:docMk/>
          <pc:sldMk cId="0" sldId="264"/>
        </pc:sldMkLst>
        <pc:spChg chg="mod">
          <ac:chgData name="Satomi Nitta" userId="72f3b4fce04ec7eb" providerId="LiveId" clId="{DCCC9BD2-78C9-4128-984A-8A877D0B0054}" dt="2024-04-27T21:05:20.832" v="325" actId="14100"/>
          <ac:spMkLst>
            <pc:docMk/>
            <pc:sldMk cId="0" sldId="264"/>
            <ac:spMk id="25" creationId="{00000000-0000-0000-0000-000000000000}"/>
          </ac:spMkLst>
        </pc:spChg>
        <pc:spChg chg="mod">
          <ac:chgData name="Satomi Nitta" userId="72f3b4fce04ec7eb" providerId="LiveId" clId="{DCCC9BD2-78C9-4128-984A-8A877D0B0054}" dt="2024-04-27T21:05:13.706" v="323" actId="14100"/>
          <ac:spMkLst>
            <pc:docMk/>
            <pc:sldMk cId="0" sldId="264"/>
            <ac:spMk id="37" creationId="{00000000-0000-0000-0000-000000000000}"/>
          </ac:spMkLst>
        </pc:spChg>
        <pc:spChg chg="mod">
          <ac:chgData name="Satomi Nitta" userId="72f3b4fce04ec7eb" providerId="LiveId" clId="{DCCC9BD2-78C9-4128-984A-8A877D0B0054}" dt="2024-04-27T21:05:35.306" v="329" actId="14100"/>
          <ac:spMkLst>
            <pc:docMk/>
            <pc:sldMk cId="0" sldId="264"/>
            <ac:spMk id="38" creationId="{00000000-0000-0000-0000-000000000000}"/>
          </ac:spMkLst>
        </pc:spChg>
        <pc:spChg chg="mod">
          <ac:chgData name="Satomi Nitta" userId="72f3b4fce04ec7eb" providerId="LiveId" clId="{DCCC9BD2-78C9-4128-984A-8A877D0B0054}" dt="2024-04-27T21:05:27.444" v="327" actId="14100"/>
          <ac:spMkLst>
            <pc:docMk/>
            <pc:sldMk cId="0" sldId="264"/>
            <ac:spMk id="39" creationId="{00000000-0000-0000-0000-000000000000}"/>
          </ac:spMkLst>
        </pc:spChg>
        <pc:spChg chg="mod">
          <ac:chgData name="Satomi Nitta" userId="72f3b4fce04ec7eb" providerId="LiveId" clId="{DCCC9BD2-78C9-4128-984A-8A877D0B0054}" dt="2024-04-27T21:05:24.596" v="326" actId="14100"/>
          <ac:spMkLst>
            <pc:docMk/>
            <pc:sldMk cId="0" sldId="264"/>
            <ac:spMk id="40" creationId="{00000000-0000-0000-0000-000000000000}"/>
          </ac:spMkLst>
        </pc:spChg>
        <pc:spChg chg="mod">
          <ac:chgData name="Satomi Nitta" userId="72f3b4fce04ec7eb" providerId="LiveId" clId="{DCCC9BD2-78C9-4128-984A-8A877D0B0054}" dt="2024-04-27T21:05:17.413" v="324" actId="14100"/>
          <ac:spMkLst>
            <pc:docMk/>
            <pc:sldMk cId="0" sldId="264"/>
            <ac:spMk id="41" creationId="{00000000-0000-0000-0000-000000000000}"/>
          </ac:spMkLst>
        </pc:spChg>
        <pc:spChg chg="mod">
          <ac:chgData name="Satomi Nitta" userId="72f3b4fce04ec7eb" providerId="LiveId" clId="{DCCC9BD2-78C9-4128-984A-8A877D0B0054}" dt="2024-04-27T21:05:30.728" v="328" actId="14100"/>
          <ac:spMkLst>
            <pc:docMk/>
            <pc:sldMk cId="0" sldId="264"/>
            <ac:spMk id="42" creationId="{00000000-0000-0000-0000-000000000000}"/>
          </ac:spMkLst>
        </pc:spChg>
      </pc:sldChg>
      <pc:sldChg chg="modSp mod modNotesTx">
        <pc:chgData name="Satomi Nitta" userId="72f3b4fce04ec7eb" providerId="LiveId" clId="{DCCC9BD2-78C9-4128-984A-8A877D0B0054}" dt="2024-04-27T21:09:36.214" v="381" actId="20577"/>
        <pc:sldMkLst>
          <pc:docMk/>
          <pc:sldMk cId="0" sldId="265"/>
        </pc:sldMkLst>
        <pc:spChg chg="mod">
          <ac:chgData name="Satomi Nitta" userId="72f3b4fce04ec7eb" providerId="LiveId" clId="{DCCC9BD2-78C9-4128-984A-8A877D0B0054}" dt="2024-04-27T21:06:14.034" v="336" actId="14100"/>
          <ac:spMkLst>
            <pc:docMk/>
            <pc:sldMk cId="0" sldId="265"/>
            <ac:spMk id="4" creationId="{00000000-0000-0000-0000-000000000000}"/>
          </ac:spMkLst>
        </pc:spChg>
        <pc:spChg chg="mod">
          <ac:chgData name="Satomi Nitta" userId="72f3b4fce04ec7eb" providerId="LiveId" clId="{DCCC9BD2-78C9-4128-984A-8A877D0B0054}" dt="2024-04-27T21:06:05.240" v="334" actId="14100"/>
          <ac:spMkLst>
            <pc:docMk/>
            <pc:sldMk cId="0" sldId="265"/>
            <ac:spMk id="10" creationId="{00000000-0000-0000-0000-000000000000}"/>
          </ac:spMkLst>
        </pc:spChg>
        <pc:spChg chg="mod">
          <ac:chgData name="Satomi Nitta" userId="72f3b4fce04ec7eb" providerId="LiveId" clId="{DCCC9BD2-78C9-4128-984A-8A877D0B0054}" dt="2024-04-27T21:06:26.910" v="340" actId="14100"/>
          <ac:spMkLst>
            <pc:docMk/>
            <pc:sldMk cId="0" sldId="265"/>
            <ac:spMk id="11" creationId="{00000000-0000-0000-0000-000000000000}"/>
          </ac:spMkLst>
        </pc:spChg>
        <pc:spChg chg="mod">
          <ac:chgData name="Satomi Nitta" userId="72f3b4fce04ec7eb" providerId="LiveId" clId="{DCCC9BD2-78C9-4128-984A-8A877D0B0054}" dt="2024-04-27T21:06:19.965" v="338" actId="14100"/>
          <ac:spMkLst>
            <pc:docMk/>
            <pc:sldMk cId="0" sldId="265"/>
            <ac:spMk id="12" creationId="{00000000-0000-0000-0000-000000000000}"/>
          </ac:spMkLst>
        </pc:spChg>
        <pc:spChg chg="mod">
          <ac:chgData name="Satomi Nitta" userId="72f3b4fce04ec7eb" providerId="LiveId" clId="{DCCC9BD2-78C9-4128-984A-8A877D0B0054}" dt="2024-04-27T21:06:17.051" v="337" actId="14100"/>
          <ac:spMkLst>
            <pc:docMk/>
            <pc:sldMk cId="0" sldId="265"/>
            <ac:spMk id="13" creationId="{00000000-0000-0000-0000-000000000000}"/>
          </ac:spMkLst>
        </pc:spChg>
        <pc:spChg chg="mod">
          <ac:chgData name="Satomi Nitta" userId="72f3b4fce04ec7eb" providerId="LiveId" clId="{DCCC9BD2-78C9-4128-984A-8A877D0B0054}" dt="2024-04-27T21:06:09.401" v="335" actId="14100"/>
          <ac:spMkLst>
            <pc:docMk/>
            <pc:sldMk cId="0" sldId="265"/>
            <ac:spMk id="14" creationId="{00000000-0000-0000-0000-000000000000}"/>
          </ac:spMkLst>
        </pc:spChg>
        <pc:spChg chg="mod">
          <ac:chgData name="Satomi Nitta" userId="72f3b4fce04ec7eb" providerId="LiveId" clId="{DCCC9BD2-78C9-4128-984A-8A877D0B0054}" dt="2024-04-27T21:06:23.245" v="339" actId="14100"/>
          <ac:spMkLst>
            <pc:docMk/>
            <pc:sldMk cId="0" sldId="265"/>
            <ac:spMk id="15" creationId="{00000000-0000-0000-0000-000000000000}"/>
          </ac:spMkLst>
        </pc:spChg>
      </pc:sldChg>
      <pc:sldChg chg="modNotesTx">
        <pc:chgData name="Satomi Nitta" userId="72f3b4fce04ec7eb" providerId="LiveId" clId="{DCCC9BD2-78C9-4128-984A-8A877D0B0054}" dt="2024-04-27T21:10:52.212" v="428" actId="20577"/>
        <pc:sldMkLst>
          <pc:docMk/>
          <pc:sldMk cId="0" sldId="266"/>
        </pc:sldMkLst>
      </pc:sldChg>
      <pc:sldChg chg="modNotesTx">
        <pc:chgData name="Satomi Nitta" userId="72f3b4fce04ec7eb" providerId="LiveId" clId="{DCCC9BD2-78C9-4128-984A-8A877D0B0054}" dt="2024-04-27T20:50:11.854" v="17"/>
        <pc:sldMkLst>
          <pc:docMk/>
          <pc:sldMk cId="0" sldId="267"/>
        </pc:sldMkLst>
      </pc:sldChg>
      <pc:sldChg chg="modSp mod modNotesTx">
        <pc:chgData name="Satomi Nitta" userId="72f3b4fce04ec7eb" providerId="LiveId" clId="{DCCC9BD2-78C9-4128-984A-8A877D0B0054}" dt="2024-04-27T21:12:36.601" v="484" actId="14100"/>
        <pc:sldMkLst>
          <pc:docMk/>
          <pc:sldMk cId="0" sldId="268"/>
        </pc:sldMkLst>
        <pc:spChg chg="mod">
          <ac:chgData name="Satomi Nitta" userId="72f3b4fce04ec7eb" providerId="LiveId" clId="{DCCC9BD2-78C9-4128-984A-8A877D0B0054}" dt="2024-04-27T21:12:36.601" v="484" actId="14100"/>
          <ac:spMkLst>
            <pc:docMk/>
            <pc:sldMk cId="0" sldId="268"/>
            <ac:spMk id="14" creationId="{00000000-0000-0000-0000-000000000000}"/>
          </ac:spMkLst>
        </pc:spChg>
      </pc:sldChg>
      <pc:sldChg chg="modSp mod modNotesTx">
        <pc:chgData name="Satomi Nitta" userId="72f3b4fce04ec7eb" providerId="LiveId" clId="{DCCC9BD2-78C9-4128-984A-8A877D0B0054}" dt="2024-04-27T20:52:00.453" v="33"/>
        <pc:sldMkLst>
          <pc:docMk/>
          <pc:sldMk cId="0" sldId="269"/>
        </pc:sldMkLst>
        <pc:spChg chg="mod">
          <ac:chgData name="Satomi Nitta" userId="72f3b4fce04ec7eb" providerId="LiveId" clId="{DCCC9BD2-78C9-4128-984A-8A877D0B0054}" dt="2024-04-27T20:51:04.193" v="25" actId="14100"/>
          <ac:spMkLst>
            <pc:docMk/>
            <pc:sldMk cId="0" sldId="269"/>
            <ac:spMk id="25" creationId="{00000000-0000-0000-0000-000000000000}"/>
          </ac:spMkLst>
        </pc:spChg>
        <pc:spChg chg="mod">
          <ac:chgData name="Satomi Nitta" userId="72f3b4fce04ec7eb" providerId="LiveId" clId="{DCCC9BD2-78C9-4128-984A-8A877D0B0054}" dt="2024-04-27T20:50:54.512" v="23" actId="14100"/>
          <ac:spMkLst>
            <pc:docMk/>
            <pc:sldMk cId="0" sldId="269"/>
            <ac:spMk id="35" creationId="{00000000-0000-0000-0000-000000000000}"/>
          </ac:spMkLst>
        </pc:spChg>
        <pc:spChg chg="mod">
          <ac:chgData name="Satomi Nitta" userId="72f3b4fce04ec7eb" providerId="LiveId" clId="{DCCC9BD2-78C9-4128-984A-8A877D0B0054}" dt="2024-04-27T20:50:35.206" v="19" actId="14100"/>
          <ac:spMkLst>
            <pc:docMk/>
            <pc:sldMk cId="0" sldId="269"/>
            <ac:spMk id="36" creationId="{00000000-0000-0000-0000-000000000000}"/>
          </ac:spMkLst>
        </pc:spChg>
        <pc:spChg chg="mod">
          <ac:chgData name="Satomi Nitta" userId="72f3b4fce04ec7eb" providerId="LiveId" clId="{DCCC9BD2-78C9-4128-984A-8A877D0B0054}" dt="2024-04-27T20:50:45.143" v="21" actId="14100"/>
          <ac:spMkLst>
            <pc:docMk/>
            <pc:sldMk cId="0" sldId="269"/>
            <ac:spMk id="37" creationId="{00000000-0000-0000-0000-000000000000}"/>
          </ac:spMkLst>
        </pc:spChg>
        <pc:spChg chg="mod">
          <ac:chgData name="Satomi Nitta" userId="72f3b4fce04ec7eb" providerId="LiveId" clId="{DCCC9BD2-78C9-4128-984A-8A877D0B0054}" dt="2024-04-27T20:50:59.448" v="24" actId="14100"/>
          <ac:spMkLst>
            <pc:docMk/>
            <pc:sldMk cId="0" sldId="269"/>
            <ac:spMk id="38" creationId="{00000000-0000-0000-0000-000000000000}"/>
          </ac:spMkLst>
        </pc:spChg>
        <pc:spChg chg="mod">
          <ac:chgData name="Satomi Nitta" userId="72f3b4fce04ec7eb" providerId="LiveId" clId="{DCCC9BD2-78C9-4128-984A-8A877D0B0054}" dt="2024-04-27T20:50:51.681" v="22" actId="14100"/>
          <ac:spMkLst>
            <pc:docMk/>
            <pc:sldMk cId="0" sldId="269"/>
            <ac:spMk id="39" creationId="{00000000-0000-0000-0000-000000000000}"/>
          </ac:spMkLst>
        </pc:spChg>
        <pc:spChg chg="mod">
          <ac:chgData name="Satomi Nitta" userId="72f3b4fce04ec7eb" providerId="LiveId" clId="{DCCC9BD2-78C9-4128-984A-8A877D0B0054}" dt="2024-04-27T20:50:41.720" v="20" actId="14100"/>
          <ac:spMkLst>
            <pc:docMk/>
            <pc:sldMk cId="0" sldId="269"/>
            <ac:spMk id="40" creationId="{00000000-0000-0000-0000-000000000000}"/>
          </ac:spMkLst>
        </pc:spChg>
      </pc:sldChg>
      <pc:sldChg chg="modNotesTx">
        <pc:chgData name="Satomi Nitta" userId="72f3b4fce04ec7eb" providerId="LiveId" clId="{DCCC9BD2-78C9-4128-984A-8A877D0B0054}" dt="2024-04-27T20:52:37.175" v="34"/>
        <pc:sldMkLst>
          <pc:docMk/>
          <pc:sldMk cId="0" sldId="270"/>
        </pc:sldMkLst>
      </pc:sldChg>
      <pc:sldChg chg="modNotesTx">
        <pc:chgData name="Satomi Nitta" userId="72f3b4fce04ec7eb" providerId="LiveId" clId="{DCCC9BD2-78C9-4128-984A-8A877D0B0054}" dt="2024-04-27T20:53:58.026" v="118" actId="20577"/>
        <pc:sldMkLst>
          <pc:docMk/>
          <pc:sldMk cId="0" sldId="271"/>
        </pc:sldMkLst>
      </pc:sldChg>
      <pc:sldChg chg="ord">
        <pc:chgData name="Satomi Nitta" userId="72f3b4fce04ec7eb" providerId="LiveId" clId="{DCCC9BD2-78C9-4128-984A-8A877D0B0054}" dt="2024-04-27T20:56:11.169" v="123"/>
        <pc:sldMkLst>
          <pc:docMk/>
          <pc:sldMk cId="0" sldId="273"/>
        </pc:sldMkLst>
      </pc:sldChg>
      <pc:sldChg chg="modSp mod ord modNotesTx">
        <pc:chgData name="Satomi Nitta" userId="72f3b4fce04ec7eb" providerId="LiveId" clId="{DCCC9BD2-78C9-4128-984A-8A877D0B0054}" dt="2024-04-27T21:14:32.334" v="500" actId="20577"/>
        <pc:sldMkLst>
          <pc:docMk/>
          <pc:sldMk cId="0" sldId="274"/>
        </pc:sldMkLst>
        <pc:spChg chg="mod">
          <ac:chgData name="Satomi Nitta" userId="72f3b4fce04ec7eb" providerId="LiveId" clId="{DCCC9BD2-78C9-4128-984A-8A877D0B0054}" dt="2024-04-27T21:14:32.334" v="500" actId="20577"/>
          <ac:spMkLst>
            <pc:docMk/>
            <pc:sldMk cId="0" sldId="274"/>
            <ac:spMk id="5" creationId="{00000000-0000-0000-0000-000000000000}"/>
          </ac:spMkLst>
        </pc:spChg>
      </pc:sldChg>
      <pc:sldChg chg="modNotesTx">
        <pc:chgData name="Satomi Nitta" userId="72f3b4fce04ec7eb" providerId="LiveId" clId="{DCCC9BD2-78C9-4128-984A-8A877D0B0054}" dt="2024-04-27T20:56:52.075" v="124"/>
        <pc:sldMkLst>
          <pc:docMk/>
          <pc:sldMk cId="0"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25A55-4D76-4545-9CA8-4E01A112D1DD}" type="datetimeFigureOut">
              <a:rPr kumimoji="1" lang="ja-JP" altLang="en-US" smtClean="0"/>
              <a:t>2024/4/29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4714D-FFFD-415D-86F1-7F52DC2EB404}" type="slidenum">
              <a:rPr kumimoji="1" lang="ja-JP" altLang="en-US" smtClean="0"/>
              <a:t>‹#›</a:t>
            </a:fld>
            <a:endParaRPr kumimoji="1" lang="ja-JP" altLang="en-US"/>
          </a:p>
        </p:txBody>
      </p:sp>
    </p:spTree>
    <p:extLst>
      <p:ext uri="{BB962C8B-B14F-4D97-AF65-F5344CB8AC3E}">
        <p14:creationId xmlns:p14="http://schemas.microsoft.com/office/powerpoint/2010/main" val="3068454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800" dirty="0">
                <a:effectLst/>
                <a:latin typeface="游明朝" panose="02020400000000000000" pitchFamily="18" charset="-128"/>
                <a:ea typeface="游明朝" panose="02020400000000000000" pitchFamily="18" charset="-128"/>
              </a:rPr>
              <a:t>参加者への質問：なぜこの講座に参加したいと思ったのか？</a:t>
            </a:r>
            <a:endParaRPr lang="en-US" altLang="ja-JP" sz="1800" dirty="0">
              <a:effectLst/>
              <a:latin typeface="游明朝" panose="02020400000000000000" pitchFamily="18" charset="-128"/>
              <a:ea typeface="游明朝" panose="02020400000000000000" pitchFamily="18" charset="-128"/>
            </a:endParaRPr>
          </a:p>
          <a:p>
            <a:pPr algn="just"/>
            <a:endParaRPr lang="ja-JP" altLang="en-US" sz="1800" dirty="0">
              <a:effectLst/>
              <a:latin typeface="游明朝" panose="02020400000000000000" pitchFamily="18" charset="-128"/>
              <a:ea typeface="游明朝" panose="02020400000000000000" pitchFamily="18" charset="-128"/>
            </a:endParaRPr>
          </a:p>
          <a:p>
            <a:r>
              <a:rPr lang="ja-JP" altLang="en-US" dirty="0"/>
              <a:t>自分の気持ちも伝える！</a:t>
            </a:r>
          </a:p>
          <a:p>
            <a:r>
              <a:rPr lang="en-US" altLang="ja-JP" dirty="0"/>
              <a:t>ex, </a:t>
            </a:r>
            <a:r>
              <a:rPr lang="ja-JP" altLang="en-US" dirty="0"/>
              <a:t>新田聡美は、</a:t>
            </a:r>
            <a:r>
              <a:rPr lang="ja-JP" altLang="en-US" dirty="0">
                <a:solidFill>
                  <a:srgbClr val="000000"/>
                </a:solidFill>
                <a:effectLst/>
              </a:rPr>
              <a:t> カラダが快適になることは 人生をも快適に変えていく と、確信しています </a:t>
            </a:r>
            <a:endParaRPr lang="en-US" altLang="ja-JP" dirty="0">
              <a:solidFill>
                <a:srgbClr val="000000"/>
              </a:solidFill>
              <a:effectLst/>
            </a:endParaRPr>
          </a:p>
          <a:p>
            <a:r>
              <a:rPr lang="ja-JP" altLang="en-US" dirty="0">
                <a:solidFill>
                  <a:srgbClr val="000000"/>
                </a:solidFill>
                <a:effectLst/>
              </a:rPr>
              <a:t>体も心も真っさらな 柔らか赤ちゃんで 生まれた私たちですが 大人になるまでに 様々な経験や 教育・常識等を身につけ 凄まじい量の情報を 浴びることで いつの間にか</a:t>
            </a:r>
            <a:r>
              <a:rPr lang="en-US" altLang="ja-JP" dirty="0">
                <a:solidFill>
                  <a:srgbClr val="000000"/>
                </a:solidFill>
                <a:effectLst/>
              </a:rPr>
              <a:t>… "</a:t>
            </a:r>
            <a:r>
              <a:rPr lang="ja-JP" altLang="en-US" dirty="0">
                <a:solidFill>
                  <a:srgbClr val="000000"/>
                </a:solidFill>
                <a:effectLst/>
              </a:rPr>
              <a:t>私は、こう思う</a:t>
            </a:r>
            <a:r>
              <a:rPr lang="en-US" altLang="ja-JP" dirty="0">
                <a:solidFill>
                  <a:srgbClr val="000000"/>
                </a:solidFill>
                <a:effectLst/>
              </a:rPr>
              <a:t>" "</a:t>
            </a:r>
            <a:r>
              <a:rPr lang="ja-JP" altLang="en-US" dirty="0">
                <a:solidFill>
                  <a:srgbClr val="000000"/>
                </a:solidFill>
                <a:effectLst/>
              </a:rPr>
              <a:t>これは、嫌だ</a:t>
            </a:r>
            <a:r>
              <a:rPr lang="en-US" altLang="ja-JP" dirty="0">
                <a:solidFill>
                  <a:srgbClr val="000000"/>
                </a:solidFill>
                <a:effectLst/>
              </a:rPr>
              <a:t>" </a:t>
            </a:r>
            <a:r>
              <a:rPr lang="ja-JP" altLang="en-US" dirty="0">
                <a:solidFill>
                  <a:srgbClr val="000000"/>
                </a:solidFill>
                <a:effectLst/>
              </a:rPr>
              <a:t>等という 自分の本音・本心が わからなくなることが あると感じています。 ご自身や 周りの大切な方々は いかがでしょうか？ </a:t>
            </a:r>
            <a:endParaRPr lang="en-US" altLang="ja-JP" dirty="0">
              <a:solidFill>
                <a:srgbClr val="000000"/>
              </a:solidFill>
              <a:effectLst/>
            </a:endParaRPr>
          </a:p>
          <a:p>
            <a:r>
              <a:rPr lang="ja-JP" altLang="en-US" dirty="0">
                <a:solidFill>
                  <a:srgbClr val="000000"/>
                </a:solidFill>
                <a:effectLst/>
              </a:rPr>
              <a:t>少なくとも 私は大いにその</a:t>
            </a:r>
            <a:r>
              <a:rPr lang="en-US" altLang="ja-JP" dirty="0">
                <a:solidFill>
                  <a:srgbClr val="000000"/>
                </a:solidFill>
                <a:effectLst/>
              </a:rPr>
              <a:t>1</a:t>
            </a:r>
            <a:r>
              <a:rPr lang="ja-JP" altLang="en-US" dirty="0">
                <a:solidFill>
                  <a:srgbClr val="000000"/>
                </a:solidFill>
                <a:effectLst/>
              </a:rPr>
              <a:t>人だったと 感じています そして、そんなとき オトナになった私たちにとって </a:t>
            </a:r>
            <a:r>
              <a:rPr lang="en-US" altLang="ja-JP" dirty="0">
                <a:solidFill>
                  <a:srgbClr val="000000"/>
                </a:solidFill>
                <a:effectLst/>
              </a:rPr>
              <a:t>1</a:t>
            </a:r>
            <a:r>
              <a:rPr lang="ja-JP" altLang="en-US" dirty="0">
                <a:solidFill>
                  <a:srgbClr val="000000"/>
                </a:solidFill>
                <a:effectLst/>
              </a:rPr>
              <a:t>番大切なことは 更に頑張ることではなく 体をゆるめて 本来の自分に 戻っていくことだけ なのではないかと</a:t>
            </a:r>
            <a:endParaRPr lang="en-US" altLang="ja-JP" dirty="0">
              <a:solidFill>
                <a:srgbClr val="000000"/>
              </a:solidFill>
              <a:effectLst/>
            </a:endParaRPr>
          </a:p>
          <a:p>
            <a:r>
              <a:rPr lang="ja-JP" altLang="en-US" dirty="0">
                <a:solidFill>
                  <a:srgbClr val="000000"/>
                </a:solidFill>
                <a:effectLst/>
              </a:rPr>
              <a:t> 自分自身の体験・経験から 感じ続けて参りました。 </a:t>
            </a:r>
            <a:endParaRPr lang="en-US" altLang="ja-JP" dirty="0">
              <a:solidFill>
                <a:srgbClr val="000000"/>
              </a:solidFill>
              <a:effectLst/>
            </a:endParaRPr>
          </a:p>
          <a:p>
            <a:r>
              <a:rPr lang="en-US" altLang="ja-JP" dirty="0">
                <a:solidFill>
                  <a:srgbClr val="000000"/>
                </a:solidFill>
                <a:effectLst/>
              </a:rPr>
              <a:t>1</a:t>
            </a:r>
            <a:r>
              <a:rPr lang="ja-JP" altLang="en-US" dirty="0">
                <a:solidFill>
                  <a:srgbClr val="000000"/>
                </a:solidFill>
                <a:effectLst/>
              </a:rPr>
              <a:t>番素直で正直者の体へ アプローチしていくことで 本来の自分に戻り 本当に望む未来を描き 大切な人と心地よく 過ごせる人生を送るそう確信しているとき、理論的に証明したい、そして多くの方にこの恩恵を届けたいと感じ、理学療法士さんのお力も借り、今回の講座開講に至りました。</a:t>
            </a:r>
            <a:endParaRPr lang="ja-JP" altLang="en-US" dirty="0"/>
          </a:p>
          <a:p>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1</a:t>
            </a:fld>
            <a:endParaRPr kumimoji="1" lang="ja-JP" altLang="en-US"/>
          </a:p>
        </p:txBody>
      </p:sp>
    </p:spTree>
    <p:extLst>
      <p:ext uri="{BB962C8B-B14F-4D97-AF65-F5344CB8AC3E}">
        <p14:creationId xmlns:p14="http://schemas.microsoft.com/office/powerpoint/2010/main" val="244624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222222"/>
                </a:solidFill>
                <a:effectLst/>
                <a:highlight>
                  <a:srgbClr val="FFFFFF"/>
                </a:highlight>
                <a:latin typeface="Arial" panose="020B0604020202020204" pitchFamily="34" charset="0"/>
              </a:rPr>
              <a:t>何故なら、自律神経は内臓を支配する神経</a:t>
            </a:r>
            <a:br>
              <a:rPr lang="ja-JP" altLang="en-US" b="0" i="0" dirty="0">
                <a:solidFill>
                  <a:srgbClr val="222222"/>
                </a:solidFill>
                <a:effectLst/>
                <a:highlight>
                  <a:srgbClr val="FFFFFF"/>
                </a:highlight>
                <a:latin typeface="Arial" panose="020B0604020202020204" pitchFamily="34" charset="0"/>
              </a:rPr>
            </a:br>
            <a:endParaRPr lang="ja-JP" altLang="en-US" b="0" i="0" dirty="0">
              <a:solidFill>
                <a:srgbClr val="222222"/>
              </a:solidFill>
              <a:effectLst/>
              <a:highlight>
                <a:srgbClr val="FFFFFF"/>
              </a:highlight>
              <a:latin typeface="Arial" panose="020B0604020202020204" pitchFamily="34" charset="0"/>
            </a:endParaRPr>
          </a:p>
          <a:p>
            <a:pPr algn="l"/>
            <a:r>
              <a:rPr lang="en-US" altLang="ja-JP" b="0" i="0" dirty="0">
                <a:solidFill>
                  <a:srgbClr val="222222"/>
                </a:solidFill>
                <a:effectLst/>
                <a:highlight>
                  <a:srgbClr val="FFFFFF"/>
                </a:highlight>
                <a:latin typeface="Arial" panose="020B0604020202020204" pitchFamily="34" charset="0"/>
              </a:rPr>
              <a:t>ex, </a:t>
            </a:r>
            <a:r>
              <a:rPr lang="ja-JP" altLang="en-US" b="0" i="0" dirty="0">
                <a:solidFill>
                  <a:srgbClr val="222222"/>
                </a:solidFill>
                <a:effectLst/>
                <a:highlight>
                  <a:srgbClr val="FFFFFF"/>
                </a:highlight>
                <a:latin typeface="Arial" panose="020B0604020202020204" pitchFamily="34" charset="0"/>
              </a:rPr>
              <a:t>心拍・血圧・体温・消化・代謝・排便・排尿など</a:t>
            </a:r>
          </a:p>
          <a:p>
            <a:pPr algn="l"/>
            <a:r>
              <a:rPr lang="ja-JP" altLang="en-US" b="0" i="0" dirty="0">
                <a:solidFill>
                  <a:srgbClr val="222222"/>
                </a:solidFill>
                <a:effectLst/>
                <a:highlight>
                  <a:srgbClr val="FFFFFF"/>
                </a:highlight>
                <a:latin typeface="Arial" panose="020B0604020202020204" pitchFamily="34" charset="0"/>
              </a:rPr>
              <a:t>↑これらに関わる自律神経が整うと、</a:t>
            </a:r>
          </a:p>
          <a:p>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12</a:t>
            </a:fld>
            <a:endParaRPr kumimoji="1" lang="ja-JP" altLang="en-US"/>
          </a:p>
        </p:txBody>
      </p:sp>
    </p:spTree>
    <p:extLst>
      <p:ext uri="{BB962C8B-B14F-4D97-AF65-F5344CB8AC3E}">
        <p14:creationId xmlns:p14="http://schemas.microsoft.com/office/powerpoint/2010/main" val="3739499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1" i="0" dirty="0">
                <a:solidFill>
                  <a:srgbClr val="222222"/>
                </a:solidFill>
                <a:effectLst/>
                <a:highlight>
                  <a:srgbClr val="FFFFFF"/>
                </a:highlight>
                <a:latin typeface="Arial" panose="020B0604020202020204" pitchFamily="34" charset="0"/>
              </a:rPr>
              <a:t>・病気を遠ざける</a:t>
            </a:r>
            <a:endParaRPr lang="ja-JP" altLang="en-US" b="0" i="0" dirty="0">
              <a:solidFill>
                <a:srgbClr val="222222"/>
              </a:solidFill>
              <a:effectLst/>
              <a:highlight>
                <a:srgbClr val="FFFFFF"/>
              </a:highlight>
              <a:latin typeface="Arial" panose="020B0604020202020204" pitchFamily="34" charset="0"/>
            </a:endParaRPr>
          </a:p>
          <a:p>
            <a:pPr algn="l"/>
            <a:r>
              <a:rPr lang="ja-JP" altLang="en-US" b="1" i="0" dirty="0">
                <a:solidFill>
                  <a:srgbClr val="222222"/>
                </a:solidFill>
                <a:effectLst/>
                <a:highlight>
                  <a:srgbClr val="FFFFFF"/>
                </a:highlight>
                <a:latin typeface="Arial" panose="020B0604020202020204" pitchFamily="34" charset="0"/>
              </a:rPr>
              <a:t>・回復力が早い</a:t>
            </a:r>
            <a:endParaRPr lang="ja-JP" altLang="en-US" b="0" i="0" dirty="0">
              <a:solidFill>
                <a:srgbClr val="222222"/>
              </a:solidFill>
              <a:effectLst/>
              <a:highlight>
                <a:srgbClr val="FFFFFF"/>
              </a:highlight>
              <a:latin typeface="Arial" panose="020B0604020202020204" pitchFamily="34" charset="0"/>
            </a:endParaRPr>
          </a:p>
          <a:p>
            <a:pPr algn="l"/>
            <a:r>
              <a:rPr lang="ja-JP" altLang="en-US" b="1" i="0" dirty="0">
                <a:solidFill>
                  <a:srgbClr val="222222"/>
                </a:solidFill>
                <a:effectLst/>
                <a:highlight>
                  <a:srgbClr val="FFFFFF"/>
                </a:highlight>
                <a:latin typeface="Arial" panose="020B0604020202020204" pitchFamily="34" charset="0"/>
              </a:rPr>
              <a:t>・体の調子がいい！</a:t>
            </a:r>
            <a:endParaRPr lang="ja-JP" altLang="en-US" b="0" i="0" dirty="0">
              <a:solidFill>
                <a:srgbClr val="222222"/>
              </a:solidFill>
              <a:effectLst/>
              <a:highlight>
                <a:srgbClr val="FFFFFF"/>
              </a:highlight>
              <a:latin typeface="Arial" panose="020B0604020202020204" pitchFamily="34" charset="0"/>
            </a:endParaRPr>
          </a:p>
          <a:p>
            <a:pPr algn="l"/>
            <a:r>
              <a:rPr lang="ja-JP" altLang="en-US" b="1" i="0" dirty="0">
                <a:solidFill>
                  <a:srgbClr val="222222"/>
                </a:solidFill>
                <a:effectLst/>
                <a:highlight>
                  <a:srgbClr val="FFFFFF"/>
                </a:highlight>
                <a:latin typeface="Arial" panose="020B0604020202020204" pitchFamily="34" charset="0"/>
              </a:rPr>
              <a:t>・心拍が整うことで、メンタル</a:t>
            </a:r>
            <a:r>
              <a:rPr lang="en-US" altLang="ja-JP" b="1" i="0" dirty="0">
                <a:solidFill>
                  <a:srgbClr val="222222"/>
                </a:solidFill>
                <a:effectLst/>
                <a:highlight>
                  <a:srgbClr val="FFFFFF"/>
                </a:highlight>
                <a:latin typeface="Arial" panose="020B0604020202020204" pitchFamily="34" charset="0"/>
              </a:rPr>
              <a:t>(</a:t>
            </a:r>
            <a:r>
              <a:rPr lang="ja-JP" altLang="en-US" b="1" i="0" dirty="0">
                <a:solidFill>
                  <a:srgbClr val="222222"/>
                </a:solidFill>
                <a:effectLst/>
                <a:highlight>
                  <a:srgbClr val="FFFFFF"/>
                </a:highlight>
                <a:latin typeface="Arial" panose="020B0604020202020204" pitchFamily="34" charset="0"/>
              </a:rPr>
              <a:t>気持ちや感情</a:t>
            </a:r>
            <a:r>
              <a:rPr lang="en-US" altLang="ja-JP" b="1" i="0" dirty="0">
                <a:solidFill>
                  <a:srgbClr val="222222"/>
                </a:solidFill>
                <a:effectLst/>
                <a:highlight>
                  <a:srgbClr val="FFFFFF"/>
                </a:highlight>
                <a:latin typeface="Arial" panose="020B0604020202020204" pitchFamily="34" charset="0"/>
              </a:rPr>
              <a:t>)</a:t>
            </a:r>
            <a:r>
              <a:rPr lang="ja-JP" altLang="en-US" b="1" i="0" dirty="0">
                <a:solidFill>
                  <a:srgbClr val="222222"/>
                </a:solidFill>
                <a:effectLst/>
                <a:highlight>
                  <a:srgbClr val="FFFFFF"/>
                </a:highlight>
                <a:latin typeface="Arial" panose="020B0604020202020204" pitchFamily="34" charset="0"/>
              </a:rPr>
              <a:t>も整う！</a:t>
            </a:r>
            <a:endParaRPr lang="ja-JP" altLang="en-US"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に、なる</a:t>
            </a:r>
          </a:p>
          <a:p>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13</a:t>
            </a:fld>
            <a:endParaRPr kumimoji="1" lang="ja-JP" altLang="en-US"/>
          </a:p>
        </p:txBody>
      </p:sp>
    </p:spTree>
    <p:extLst>
      <p:ext uri="{BB962C8B-B14F-4D97-AF65-F5344CB8AC3E}">
        <p14:creationId xmlns:p14="http://schemas.microsoft.com/office/powerpoint/2010/main" val="3001813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222222"/>
                </a:solidFill>
                <a:effectLst/>
                <a:highlight>
                  <a:srgbClr val="FFFFFF"/>
                </a:highlight>
                <a:latin typeface="Arial" panose="020B0604020202020204" pitchFamily="34" charset="0"/>
              </a:rPr>
              <a:t>自律神経が整うと健康の土台となる、体と心の健康が整う！</a:t>
            </a:r>
            <a:endParaRPr lang="en-US" altLang="ja-JP" b="0" i="0" dirty="0">
              <a:solidFill>
                <a:srgbClr val="222222"/>
              </a:solidFill>
              <a:effectLst/>
              <a:highlight>
                <a:srgbClr val="FFFFFF"/>
              </a:highlight>
              <a:latin typeface="Arial" panose="020B0604020202020204" pitchFamily="34" charset="0"/>
            </a:endParaRPr>
          </a:p>
          <a:p>
            <a:endParaRPr kumimoji="1" lang="en-US" altLang="ja-JP" b="0" i="0" dirty="0">
              <a:solidFill>
                <a:srgbClr val="222222"/>
              </a:solidFill>
              <a:effectLst/>
              <a:highlight>
                <a:srgbClr val="FFFFFF"/>
              </a:highlight>
              <a:latin typeface="Arial" panose="020B0604020202020204" pitchFamily="34" charset="0"/>
            </a:endParaRPr>
          </a:p>
          <a:p>
            <a:r>
              <a:rPr lang="ja-JP" altLang="en-US" dirty="0"/>
              <a:t>ここまでで、</a:t>
            </a:r>
          </a:p>
          <a:p>
            <a:r>
              <a:rPr lang="ja-JP" altLang="en-US" dirty="0"/>
              <a:t>ステップ</a:t>
            </a:r>
            <a:r>
              <a:rPr lang="en-US" altLang="ja-JP" dirty="0"/>
              <a:t>1</a:t>
            </a:r>
            <a:r>
              <a:rPr lang="ja-JP" altLang="en-US" dirty="0"/>
              <a:t>：自分らしさを叶えるためには健康の土台を大きく盤石にすることが大事であること</a:t>
            </a:r>
            <a:br>
              <a:rPr lang="ja-JP" altLang="en-US" dirty="0"/>
            </a:br>
            <a:endParaRPr lang="ja-JP" altLang="en-US" dirty="0"/>
          </a:p>
          <a:p>
            <a:r>
              <a:rPr lang="ja-JP" altLang="en-US" dirty="0"/>
              <a:t>ステップ</a:t>
            </a:r>
            <a:r>
              <a:rPr lang="en-US" altLang="ja-JP" dirty="0"/>
              <a:t>2</a:t>
            </a:r>
            <a:r>
              <a:rPr lang="ja-JP" altLang="en-US" dirty="0"/>
              <a:t>：自律神経が整うと、健康の土台が整うことがわかったので、最後にいよいよ</a:t>
            </a:r>
          </a:p>
          <a:p>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14</a:t>
            </a:fld>
            <a:endParaRPr kumimoji="1" lang="ja-JP" altLang="en-US"/>
          </a:p>
        </p:txBody>
      </p:sp>
    </p:spTree>
    <p:extLst>
      <p:ext uri="{BB962C8B-B14F-4D97-AF65-F5344CB8AC3E}">
        <p14:creationId xmlns:p14="http://schemas.microsoft.com/office/powerpoint/2010/main" val="4208090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自律神経と自分らしさの繋がりについて学んでいきましょう！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15</a:t>
            </a:fld>
            <a:endParaRPr kumimoji="1" lang="ja-JP" altLang="en-US"/>
          </a:p>
        </p:txBody>
      </p:sp>
    </p:spTree>
    <p:extLst>
      <p:ext uri="{BB962C8B-B14F-4D97-AF65-F5344CB8AC3E}">
        <p14:creationId xmlns:p14="http://schemas.microsoft.com/office/powerpoint/2010/main" val="2518361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222222"/>
                </a:solidFill>
                <a:effectLst/>
                <a:highlight>
                  <a:srgbClr val="FFFFFF"/>
                </a:highlight>
                <a:latin typeface="Arial" panose="020B0604020202020204" pitchFamily="34" charset="0"/>
              </a:rPr>
              <a:t>もう一度確認！</a:t>
            </a:r>
          </a:p>
          <a:p>
            <a:pPr algn="l"/>
            <a:r>
              <a:rPr lang="ja-JP" altLang="en-US" b="0" i="0" dirty="0">
                <a:solidFill>
                  <a:srgbClr val="222222"/>
                </a:solidFill>
                <a:effectLst/>
                <a:highlight>
                  <a:srgbClr val="FFFFFF"/>
                </a:highlight>
                <a:latin typeface="Arial" panose="020B0604020202020204" pitchFamily="34" charset="0"/>
              </a:rPr>
              <a:t>自分らしさとは？</a:t>
            </a:r>
          </a:p>
          <a:p>
            <a:endParaRPr kumimoji="1" lang="en-US" altLang="ja-JP" dirty="0"/>
          </a:p>
          <a:p>
            <a:r>
              <a:rPr kumimoji="1" lang="en-US" altLang="ja-JP" dirty="0"/>
              <a:t>1</a:t>
            </a:r>
            <a:r>
              <a:rPr kumimoji="1" lang="ja-JP" altLang="en-US" dirty="0"/>
              <a:t>つずつの要素との関係性を繋げていきましょう！</a:t>
            </a:r>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16</a:t>
            </a:fld>
            <a:endParaRPr kumimoji="1" lang="ja-JP" altLang="en-US"/>
          </a:p>
        </p:txBody>
      </p:sp>
    </p:spTree>
    <p:extLst>
      <p:ext uri="{BB962C8B-B14F-4D97-AF65-F5344CB8AC3E}">
        <p14:creationId xmlns:p14="http://schemas.microsoft.com/office/powerpoint/2010/main" val="3075663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17</a:t>
            </a:fld>
            <a:endParaRPr kumimoji="1" lang="ja-JP" altLang="en-US"/>
          </a:p>
        </p:txBody>
      </p:sp>
    </p:spTree>
    <p:extLst>
      <p:ext uri="{BB962C8B-B14F-4D97-AF65-F5344CB8AC3E}">
        <p14:creationId xmlns:p14="http://schemas.microsoft.com/office/powerpoint/2010/main" val="3226980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222222"/>
                </a:solidFill>
                <a:effectLst/>
                <a:highlight>
                  <a:srgbClr val="FFFFFF"/>
                </a:highlight>
                <a:latin typeface="Arial" panose="020B0604020202020204" pitchFamily="34" charset="0"/>
              </a:rPr>
              <a:t>自律神経は、</a:t>
            </a:r>
            <a:r>
              <a:rPr lang="ja-JP" altLang="en-US" b="1" i="0" dirty="0">
                <a:solidFill>
                  <a:srgbClr val="222222"/>
                </a:solidFill>
                <a:effectLst/>
                <a:highlight>
                  <a:srgbClr val="FFFFFF"/>
                </a:highlight>
                <a:latin typeface="Arial" panose="020B0604020202020204" pitchFamily="34" charset="0"/>
              </a:rPr>
              <a:t>感情</a:t>
            </a:r>
            <a:r>
              <a:rPr lang="ja-JP" altLang="en-US" b="0" i="0" dirty="0">
                <a:solidFill>
                  <a:srgbClr val="222222"/>
                </a:solidFill>
                <a:effectLst/>
                <a:highlight>
                  <a:srgbClr val="FFFFFF"/>
                </a:highlight>
                <a:latin typeface="Arial" panose="020B0604020202020204" pitchFamily="34" charset="0"/>
              </a:rPr>
              <a:t>の健康を叶える</a:t>
            </a:r>
          </a:p>
          <a:p>
            <a:pPr algn="l"/>
            <a:r>
              <a:rPr lang="ja-JP" altLang="en-US" b="0" i="0" dirty="0">
                <a:solidFill>
                  <a:srgbClr val="222222"/>
                </a:solidFill>
                <a:effectLst/>
                <a:highlight>
                  <a:srgbClr val="FFFFFF"/>
                </a:highlight>
                <a:latin typeface="Arial" panose="020B0604020202020204" pitchFamily="34" charset="0"/>
              </a:rPr>
              <a:t>心臓＝ハートとも言われたり、ヨガではハートチャクラとも言う。</a:t>
            </a:r>
            <a:r>
              <a:rPr lang="en-US" altLang="ja-JP" b="0" i="0" dirty="0">
                <a:solidFill>
                  <a:srgbClr val="222222"/>
                </a:solidFill>
                <a:effectLst/>
                <a:highlight>
                  <a:srgbClr val="FFFFFF"/>
                </a:highlight>
                <a:latin typeface="Arial" panose="020B0604020202020204" pitchFamily="34" charset="0"/>
              </a:rPr>
              <a:t>ex, </a:t>
            </a:r>
            <a:r>
              <a:rPr lang="ja-JP" altLang="en-US" b="0" i="0" dirty="0">
                <a:solidFill>
                  <a:srgbClr val="222222"/>
                </a:solidFill>
                <a:effectLst/>
                <a:highlight>
                  <a:srgbClr val="FFFFFF"/>
                </a:highlight>
                <a:latin typeface="Arial" panose="020B0604020202020204" pitchFamily="34" charset="0"/>
              </a:rPr>
              <a:t>ハートでコミュニケーションとるなどとも言うとおり、この時のハートは気持ちや感情を指していることがわかりますよね！</a:t>
            </a:r>
          </a:p>
          <a:p>
            <a:pPr algn="l"/>
            <a:r>
              <a:rPr lang="en-US" altLang="ja-JP" b="0" i="0" dirty="0">
                <a:solidFill>
                  <a:srgbClr val="222222"/>
                </a:solidFill>
                <a:effectLst/>
                <a:highlight>
                  <a:srgbClr val="FFFFFF"/>
                </a:highlight>
                <a:latin typeface="Arial" panose="020B0604020202020204" pitchFamily="34" charset="0"/>
              </a:rPr>
              <a:t>ex, </a:t>
            </a:r>
            <a:r>
              <a:rPr lang="ja-JP" altLang="en-US" b="0" i="0" dirty="0">
                <a:solidFill>
                  <a:srgbClr val="222222"/>
                </a:solidFill>
                <a:effectLst/>
                <a:highlight>
                  <a:srgbClr val="FFFFFF"/>
                </a:highlight>
                <a:latin typeface="Arial" panose="020B0604020202020204" pitchFamily="34" charset="0"/>
              </a:rPr>
              <a:t>おーたろう</a:t>
            </a:r>
            <a:r>
              <a:rPr lang="en-US" altLang="ja-JP" b="0" i="0" dirty="0">
                <a:solidFill>
                  <a:srgbClr val="222222"/>
                </a:solidFill>
                <a:effectLst/>
                <a:highlight>
                  <a:srgbClr val="FFFFFF"/>
                </a:highlight>
                <a:latin typeface="Arial" panose="020B0604020202020204" pitchFamily="34" charset="0"/>
              </a:rPr>
              <a:t>(2</a:t>
            </a:r>
            <a:r>
              <a:rPr lang="ja-JP" altLang="en-US" b="0" i="0" dirty="0">
                <a:solidFill>
                  <a:srgbClr val="222222"/>
                </a:solidFill>
                <a:effectLst/>
                <a:highlight>
                  <a:srgbClr val="FFFFFF"/>
                </a:highlight>
                <a:latin typeface="Arial" panose="020B0604020202020204" pitchFamily="34" charset="0"/>
              </a:rPr>
              <a:t>歳の次男</a:t>
            </a:r>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の</a:t>
            </a:r>
            <a:r>
              <a:rPr lang="en-US" altLang="ja-JP" b="0" i="0" dirty="0">
                <a:solidFill>
                  <a:srgbClr val="222222"/>
                </a:solidFill>
                <a:effectLst/>
                <a:highlight>
                  <a:srgbClr val="FFFFFF"/>
                </a:highlight>
                <a:latin typeface="Arial" panose="020B0604020202020204" pitchFamily="34" charset="0"/>
              </a:rPr>
              <a:t>30</a:t>
            </a:r>
            <a:r>
              <a:rPr lang="ja-JP" altLang="en-US" b="0" i="0" dirty="0">
                <a:solidFill>
                  <a:srgbClr val="222222"/>
                </a:solidFill>
                <a:effectLst/>
                <a:highlight>
                  <a:srgbClr val="FFFFFF"/>
                </a:highlight>
                <a:latin typeface="Arial" panose="020B0604020202020204" pitchFamily="34" charset="0"/>
              </a:rPr>
              <a:t>分</a:t>
            </a:r>
            <a:r>
              <a:rPr lang="en-US" altLang="ja-JP" b="0" i="0" dirty="0">
                <a:solidFill>
                  <a:srgbClr val="222222"/>
                </a:solidFill>
                <a:effectLst/>
                <a:highlight>
                  <a:srgbClr val="FFFFFF"/>
                </a:highlight>
                <a:latin typeface="Arial" panose="020B0604020202020204" pitchFamily="34" charset="0"/>
              </a:rPr>
              <a:t>3</a:t>
            </a:r>
            <a:r>
              <a:rPr lang="ja-JP" altLang="en-US" b="0" i="0" dirty="0">
                <a:solidFill>
                  <a:srgbClr val="222222"/>
                </a:solidFill>
                <a:effectLst/>
                <a:highlight>
                  <a:srgbClr val="FFFFFF"/>
                </a:highlight>
                <a:latin typeface="Arial" panose="020B0604020202020204" pitchFamily="34" charset="0"/>
              </a:rPr>
              <a:t>週間の慣れ保育でも</a:t>
            </a:r>
            <a:br>
              <a:rPr lang="ja-JP" altLang="en-US" b="0" i="0" dirty="0">
                <a:solidFill>
                  <a:srgbClr val="222222"/>
                </a:solidFill>
                <a:effectLst/>
                <a:highlight>
                  <a:srgbClr val="FFFFFF"/>
                </a:highlight>
                <a:latin typeface="Arial" panose="020B0604020202020204" pitchFamily="34" charset="0"/>
              </a:rPr>
            </a:br>
            <a:endParaRPr lang="ja-JP" altLang="en-US"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慣れてきたかどうか？の目安は、表情や行動はもちろん、抱っこして、抱きしめて心拍が落ち着いているかどうか？でみている！</a:t>
            </a:r>
          </a:p>
          <a:p>
            <a:pPr algn="l"/>
            <a:r>
              <a:rPr lang="ja-JP" altLang="en-US" b="0" i="0" dirty="0">
                <a:solidFill>
                  <a:srgbClr val="222222"/>
                </a:solidFill>
                <a:effectLst/>
                <a:highlight>
                  <a:srgbClr val="FFFFFF"/>
                </a:highlight>
                <a:latin typeface="Arial" panose="020B0604020202020204" pitchFamily="34" charset="0"/>
              </a:rPr>
              <a:t>つまり、自律神経が整い、心肺機能が整うと、感情も整う！</a:t>
            </a:r>
          </a:p>
          <a:p>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18</a:t>
            </a:fld>
            <a:endParaRPr kumimoji="1" lang="ja-JP" altLang="en-US"/>
          </a:p>
        </p:txBody>
      </p:sp>
    </p:spTree>
    <p:extLst>
      <p:ext uri="{BB962C8B-B14F-4D97-AF65-F5344CB8AC3E}">
        <p14:creationId xmlns:p14="http://schemas.microsoft.com/office/powerpoint/2010/main" val="942358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222222"/>
                </a:solidFill>
                <a:effectLst/>
                <a:highlight>
                  <a:srgbClr val="FFFFFF"/>
                </a:highlight>
                <a:latin typeface="Arial" panose="020B0604020202020204" pitchFamily="34" charset="0"/>
              </a:rPr>
              <a:t>ここまでのステップ</a:t>
            </a:r>
            <a:r>
              <a:rPr lang="en-US" altLang="ja-JP" b="0" i="0" dirty="0">
                <a:solidFill>
                  <a:srgbClr val="222222"/>
                </a:solidFill>
                <a:effectLst/>
                <a:highlight>
                  <a:srgbClr val="FFFFFF"/>
                </a:highlight>
                <a:latin typeface="Arial" panose="020B0604020202020204" pitchFamily="34" charset="0"/>
              </a:rPr>
              <a:t>1</a:t>
            </a:r>
            <a:r>
              <a:rPr lang="ja-JP" altLang="en-US" b="0" i="0" dirty="0">
                <a:solidFill>
                  <a:srgbClr val="222222"/>
                </a:solidFill>
                <a:effectLst/>
                <a:highlight>
                  <a:srgbClr val="FFFFFF"/>
                </a:highlight>
                <a:latin typeface="Arial" panose="020B0604020202020204" pitchFamily="34" charset="0"/>
              </a:rPr>
              <a:t>、</a:t>
            </a:r>
            <a:r>
              <a:rPr lang="en-US" altLang="ja-JP" b="0" i="0" dirty="0">
                <a:solidFill>
                  <a:srgbClr val="222222"/>
                </a:solidFill>
                <a:effectLst/>
                <a:highlight>
                  <a:srgbClr val="FFFFFF"/>
                </a:highlight>
                <a:latin typeface="Arial" panose="020B0604020202020204" pitchFamily="34" charset="0"/>
              </a:rPr>
              <a:t>2</a:t>
            </a:r>
            <a:r>
              <a:rPr lang="ja-JP" altLang="en-US" b="0" i="0" dirty="0">
                <a:solidFill>
                  <a:srgbClr val="222222"/>
                </a:solidFill>
                <a:effectLst/>
                <a:highlight>
                  <a:srgbClr val="FFFFFF"/>
                </a:highlight>
                <a:latin typeface="Arial" panose="020B0604020202020204" pitchFamily="34" charset="0"/>
              </a:rPr>
              <a:t>で、自律神経を整えることで自分らしさが叶えられることがわかりましたね！</a:t>
            </a:r>
            <a:br>
              <a:rPr lang="ja-JP" altLang="en-US" b="0" i="0" dirty="0">
                <a:solidFill>
                  <a:srgbClr val="222222"/>
                </a:solidFill>
                <a:effectLst/>
                <a:highlight>
                  <a:srgbClr val="FFFFFF"/>
                </a:highlight>
                <a:latin typeface="Arial" panose="020B0604020202020204" pitchFamily="34" charset="0"/>
              </a:rPr>
            </a:br>
            <a:endParaRPr lang="ja-JP" altLang="en-US" b="0" i="0" dirty="0">
              <a:solidFill>
                <a:srgbClr val="222222"/>
              </a:solidFill>
              <a:effectLst/>
              <a:highlight>
                <a:srgbClr val="FFFFFF"/>
              </a:highlight>
              <a:latin typeface="Arial" panose="020B0604020202020204" pitchFamily="34" charset="0"/>
            </a:endParaRPr>
          </a:p>
          <a:p>
            <a:pPr algn="l"/>
            <a:br>
              <a:rPr lang="ja-JP" altLang="en-US" b="0" i="0" dirty="0">
                <a:solidFill>
                  <a:srgbClr val="222222"/>
                </a:solidFill>
                <a:effectLst/>
                <a:highlight>
                  <a:srgbClr val="FFFFFF"/>
                </a:highlight>
                <a:latin typeface="Arial" panose="020B0604020202020204" pitchFamily="34" charset="0"/>
              </a:rPr>
            </a:br>
            <a:endParaRPr lang="ja-JP" altLang="en-US"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■それではいよいよ最後に、自律神経を整える筋膜リリース体験をして、</a:t>
            </a:r>
          </a:p>
          <a:p>
            <a:pPr algn="l"/>
            <a:r>
              <a:rPr lang="ja-JP" altLang="en-US" b="0" i="0" dirty="0">
                <a:solidFill>
                  <a:srgbClr val="222222"/>
                </a:solidFill>
                <a:effectLst/>
                <a:highlight>
                  <a:srgbClr val="FFFFFF"/>
                </a:highlight>
                <a:latin typeface="Arial" panose="020B0604020202020204" pitchFamily="34" charset="0"/>
              </a:rPr>
              <a:t>リリース後、体・思考・感情・心が自然体である感覚＝自分らしい感覚を体感していきましょう！！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21</a:t>
            </a:fld>
            <a:endParaRPr kumimoji="1" lang="ja-JP" altLang="en-US"/>
          </a:p>
        </p:txBody>
      </p:sp>
    </p:spTree>
    <p:extLst>
      <p:ext uri="{BB962C8B-B14F-4D97-AF65-F5344CB8AC3E}">
        <p14:creationId xmlns:p14="http://schemas.microsoft.com/office/powerpoint/2010/main" val="4097942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まずは目的から</a:t>
            </a:r>
            <a:r>
              <a:rPr lang="en-US" altLang="ja-JP" dirty="0"/>
              <a:t>…</a:t>
            </a:r>
          </a:p>
          <a:p>
            <a:r>
              <a:rPr lang="ja-JP" altLang="en-US" dirty="0"/>
              <a:t>講座の目的</a:t>
            </a:r>
            <a:r>
              <a:rPr lang="en-US" altLang="ja-JP" dirty="0"/>
              <a:t>(</a:t>
            </a:r>
            <a:r>
              <a:rPr lang="ja-JP" altLang="en-US" dirty="0"/>
              <a:t>何のために学ぶのか）と、言うと</a:t>
            </a:r>
            <a:r>
              <a:rPr lang="en-US" altLang="ja-JP" dirty="0"/>
              <a:t>…</a:t>
            </a:r>
          </a:p>
          <a:p>
            <a:r>
              <a:rPr lang="ja-JP" altLang="en-US" dirty="0"/>
              <a:t>直接的につながりにくい「何故、筋膜リリースを行うことで自分らしさが叶うのか？」を理解するため</a:t>
            </a:r>
          </a:p>
          <a:p>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4</a:t>
            </a:fld>
            <a:endParaRPr kumimoji="1" lang="ja-JP" altLang="en-US"/>
          </a:p>
        </p:txBody>
      </p:sp>
    </p:spTree>
    <p:extLst>
      <p:ext uri="{BB962C8B-B14F-4D97-AF65-F5344CB8AC3E}">
        <p14:creationId xmlns:p14="http://schemas.microsoft.com/office/powerpoint/2010/main" val="3513154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はっきり言って、ややこしいので、混乱しないで！</a:t>
            </a:r>
          </a:p>
          <a:p>
            <a:r>
              <a:rPr lang="ja-JP" altLang="en-US" dirty="0"/>
              <a:t>「筋膜リリース＝自分らしさが叶う」とは直結しない</a:t>
            </a:r>
            <a:br>
              <a:rPr lang="ja-JP" altLang="en-US" dirty="0"/>
            </a:br>
            <a:endParaRPr lang="ja-JP" altLang="en-US" dirty="0"/>
          </a:p>
          <a:p>
            <a:r>
              <a:rPr lang="en-US" altLang="ja-JP" dirty="0"/>
              <a:t>1</a:t>
            </a:r>
            <a:r>
              <a:rPr lang="ja-JP" altLang="en-US" dirty="0"/>
              <a:t>つずつ、まずは点として理解していただき、最後に点と点が</a:t>
            </a:r>
            <a:r>
              <a:rPr lang="en-US" altLang="ja-JP" dirty="0"/>
              <a:t>1</a:t>
            </a:r>
            <a:r>
              <a:rPr lang="ja-JP" altLang="en-US" dirty="0"/>
              <a:t>本の線</a:t>
            </a:r>
          </a:p>
          <a:p>
            <a:r>
              <a:rPr lang="ja-JP" altLang="en-US" dirty="0"/>
              <a:t>＝つまり、「筋膜リリース＝自分らしさが叶う」となってご理解いただけるように進めていきます。</a:t>
            </a:r>
          </a:p>
          <a:p>
            <a:br>
              <a:rPr lang="ja-JP" altLang="en-US" dirty="0"/>
            </a:br>
            <a:r>
              <a:rPr lang="ja-JP" altLang="en-US" b="0" i="0" dirty="0">
                <a:solidFill>
                  <a:srgbClr val="222222"/>
                </a:solidFill>
                <a:effectLst/>
                <a:highlight>
                  <a:srgbClr val="FFFFFF"/>
                </a:highlight>
                <a:latin typeface="Arial" panose="020B0604020202020204" pitchFamily="34" charset="0"/>
              </a:rPr>
              <a:t>ついてきてください！！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5</a:t>
            </a:fld>
            <a:endParaRPr kumimoji="1" lang="ja-JP" altLang="en-US"/>
          </a:p>
        </p:txBody>
      </p:sp>
    </p:spTree>
    <p:extLst>
      <p:ext uri="{BB962C8B-B14F-4D97-AF65-F5344CB8AC3E}">
        <p14:creationId xmlns:p14="http://schemas.microsoft.com/office/powerpoint/2010/main" val="2492068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と、その前に、質問です！</a:t>
            </a:r>
          </a:p>
          <a:p>
            <a:pPr algn="l"/>
            <a:r>
              <a:rPr lang="ja-JP" altLang="en-US" b="0" i="0" dirty="0">
                <a:solidFill>
                  <a:srgbClr val="222222"/>
                </a:solidFill>
                <a:effectLst/>
                <a:highlight>
                  <a:srgbClr val="FFFFFF"/>
                </a:highlight>
                <a:latin typeface="Arial" panose="020B0604020202020204" pitchFamily="34" charset="0"/>
              </a:rPr>
              <a:t>自分らしさとは？</a:t>
            </a:r>
          </a:p>
          <a:p>
            <a:pPr algn="l"/>
            <a:r>
              <a:rPr lang="ja-JP" altLang="en-US" b="0" i="0" dirty="0">
                <a:solidFill>
                  <a:srgbClr val="222222"/>
                </a:solidFill>
                <a:effectLst/>
                <a:highlight>
                  <a:srgbClr val="FFFFFF"/>
                </a:highlight>
                <a:latin typeface="Arial" panose="020B0604020202020204" pitchFamily="34" charset="0"/>
              </a:rPr>
              <a:t>参加者への質問：自分らしなーと思うときってどんなとき？</a:t>
            </a:r>
            <a:br>
              <a:rPr lang="ja-JP" altLang="en-US" b="0" i="0" dirty="0">
                <a:solidFill>
                  <a:srgbClr val="222222"/>
                </a:solidFill>
                <a:effectLst/>
                <a:highlight>
                  <a:srgbClr val="FFFFFF"/>
                </a:highlight>
                <a:latin typeface="Arial" panose="020B0604020202020204" pitchFamily="34" charset="0"/>
              </a:rPr>
            </a:br>
            <a:endParaRPr lang="ja-JP" altLang="en-US" b="0" i="0" dirty="0">
              <a:solidFill>
                <a:srgbClr val="222222"/>
              </a:solidFill>
              <a:effectLst/>
              <a:highlight>
                <a:srgbClr val="FFFFFF"/>
              </a:highlight>
              <a:latin typeface="Arial" panose="020B0604020202020204" pitchFamily="34" charset="0"/>
            </a:endParaRPr>
          </a:p>
          <a:p>
            <a:pPr algn="l"/>
            <a:r>
              <a:rPr lang="en-US" altLang="ja-JP" b="0" i="0" dirty="0">
                <a:solidFill>
                  <a:srgbClr val="222222"/>
                </a:solidFill>
                <a:effectLst/>
                <a:highlight>
                  <a:srgbClr val="FFFFFF"/>
                </a:highlight>
                <a:latin typeface="Arial" panose="020B0604020202020204" pitchFamily="34" charset="0"/>
              </a:rPr>
              <a:t>EX, </a:t>
            </a:r>
            <a:r>
              <a:rPr lang="ja-JP" altLang="en-US" b="0" i="0" dirty="0">
                <a:solidFill>
                  <a:srgbClr val="222222"/>
                </a:solidFill>
                <a:effectLst/>
                <a:highlight>
                  <a:srgbClr val="FFFFFF"/>
                </a:highlight>
                <a:latin typeface="Arial" panose="020B0604020202020204" pitchFamily="34" charset="0"/>
              </a:rPr>
              <a:t>好きなことをしているとき、リラックスしているとき、安心感</a:t>
            </a:r>
            <a:r>
              <a:rPr lang="en-US" altLang="ja-JP" b="0" i="0" dirty="0">
                <a:solidFill>
                  <a:srgbClr val="222222"/>
                </a:solidFill>
                <a:effectLst/>
                <a:highlight>
                  <a:srgbClr val="FFFFFF"/>
                </a:highlight>
                <a:latin typeface="Arial" panose="020B0604020202020204" pitchFamily="34" charset="0"/>
              </a:rPr>
              <a:t>…</a:t>
            </a:r>
          </a:p>
          <a:p>
            <a:pPr algn="l"/>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新田聡美は、情熱的に話しているとき、夢中・没頭しているとき）</a:t>
            </a:r>
          </a:p>
          <a:p>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6</a:t>
            </a:fld>
            <a:endParaRPr kumimoji="1" lang="ja-JP" altLang="en-US"/>
          </a:p>
        </p:txBody>
      </p:sp>
    </p:spTree>
    <p:extLst>
      <p:ext uri="{BB962C8B-B14F-4D97-AF65-F5344CB8AC3E}">
        <p14:creationId xmlns:p14="http://schemas.microsoft.com/office/powerpoint/2010/main" val="297970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222222"/>
                </a:solidFill>
                <a:effectLst/>
                <a:highlight>
                  <a:srgbClr val="FFFFFF"/>
                </a:highlight>
                <a:latin typeface="Arial" panose="020B0604020202020204" pitchFamily="34" charset="0"/>
              </a:rPr>
              <a:t>一言でまとめるなら</a:t>
            </a:r>
            <a:r>
              <a:rPr lang="en-US" altLang="ja-JP" b="0" i="0" dirty="0">
                <a:solidFill>
                  <a:srgbClr val="222222"/>
                </a:solidFill>
                <a:effectLst/>
                <a:highlight>
                  <a:srgbClr val="FFFFFF"/>
                </a:highlight>
                <a:latin typeface="Arial" panose="020B0604020202020204" pitchFamily="34" charset="0"/>
              </a:rPr>
              <a:t>…</a:t>
            </a:r>
          </a:p>
          <a:p>
            <a:pPr algn="l"/>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自分らしさ＝自然体であること</a:t>
            </a:r>
          </a:p>
          <a:p>
            <a:pPr algn="l"/>
            <a:r>
              <a:rPr lang="ja-JP" altLang="en-US" b="0" i="0" dirty="0">
                <a:solidFill>
                  <a:srgbClr val="222222"/>
                </a:solidFill>
                <a:effectLst/>
                <a:highlight>
                  <a:srgbClr val="FFFFFF"/>
                </a:highlight>
                <a:latin typeface="Arial" panose="020B0604020202020204" pitchFamily="34" charset="0"/>
              </a:rPr>
              <a:t>共感いただけますでしょうか？</a:t>
            </a:r>
            <a:endParaRPr lang="en-US" altLang="ja-JP" b="0" i="0" dirty="0">
              <a:solidFill>
                <a:srgbClr val="222222"/>
              </a:solidFill>
              <a:effectLst/>
              <a:highlight>
                <a:srgbClr val="FFFFFF"/>
              </a:highlight>
              <a:latin typeface="Arial" panose="020B0604020202020204" pitchFamily="34" charset="0"/>
            </a:endParaRPr>
          </a:p>
          <a:p>
            <a:pPr algn="l"/>
            <a:endParaRPr lang="en-US" altLang="ja-JP"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違和感のない状態</a:t>
            </a:r>
          </a:p>
          <a:p>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7</a:t>
            </a:fld>
            <a:endParaRPr kumimoji="1" lang="ja-JP" altLang="en-US"/>
          </a:p>
        </p:txBody>
      </p:sp>
    </p:spTree>
    <p:extLst>
      <p:ext uri="{BB962C8B-B14F-4D97-AF65-F5344CB8AC3E}">
        <p14:creationId xmlns:p14="http://schemas.microsoft.com/office/powerpoint/2010/main" val="1724827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222222"/>
                </a:solidFill>
                <a:effectLst/>
                <a:highlight>
                  <a:srgbClr val="FFFFFF"/>
                </a:highlight>
                <a:latin typeface="Arial" panose="020B0604020202020204" pitchFamily="34" charset="0"/>
              </a:rPr>
              <a:t>それではここからいよいよ、本日の学びのステップ</a:t>
            </a:r>
            <a:r>
              <a:rPr lang="en-US" altLang="ja-JP" b="0" i="0" dirty="0">
                <a:solidFill>
                  <a:srgbClr val="222222"/>
                </a:solidFill>
                <a:effectLst/>
                <a:highlight>
                  <a:srgbClr val="FFFFFF"/>
                </a:highlight>
                <a:latin typeface="Arial" panose="020B0604020202020204" pitchFamily="34" charset="0"/>
              </a:rPr>
              <a:t>1</a:t>
            </a:r>
          </a:p>
          <a:p>
            <a:pPr algn="l"/>
            <a:r>
              <a:rPr lang="ja-JP" altLang="en-US" b="0" i="0" dirty="0">
                <a:solidFill>
                  <a:srgbClr val="222222"/>
                </a:solidFill>
                <a:effectLst/>
                <a:highlight>
                  <a:srgbClr val="FFFFFF"/>
                </a:highlight>
                <a:latin typeface="Arial" panose="020B0604020202020204" pitchFamily="34" charset="0"/>
              </a:rPr>
              <a:t>まずは結論と繋げなくて良いので</a:t>
            </a:r>
            <a:r>
              <a:rPr lang="en-US" altLang="ja-JP" b="0" i="0" dirty="0">
                <a:solidFill>
                  <a:srgbClr val="222222"/>
                </a:solidFill>
                <a:effectLst/>
                <a:highlight>
                  <a:srgbClr val="FFFFFF"/>
                </a:highlight>
                <a:latin typeface="Arial" panose="020B0604020202020204" pitchFamily="34" charset="0"/>
              </a:rPr>
              <a:t>1</a:t>
            </a:r>
            <a:r>
              <a:rPr lang="ja-JP" altLang="en-US" b="0" i="0" dirty="0">
                <a:solidFill>
                  <a:srgbClr val="222222"/>
                </a:solidFill>
                <a:effectLst/>
                <a:highlight>
                  <a:srgbClr val="FFFFFF"/>
                </a:highlight>
                <a:latin typeface="Arial" panose="020B0604020202020204" pitchFamily="34" charset="0"/>
              </a:rPr>
              <a:t>つ</a:t>
            </a:r>
            <a:r>
              <a:rPr lang="en-US" altLang="ja-JP" b="0" i="0" dirty="0">
                <a:solidFill>
                  <a:srgbClr val="222222"/>
                </a:solidFill>
                <a:effectLst/>
                <a:highlight>
                  <a:srgbClr val="FFFFFF"/>
                </a:highlight>
                <a:latin typeface="Arial" panose="020B0604020202020204" pitchFamily="34" charset="0"/>
              </a:rPr>
              <a:t>1</a:t>
            </a:r>
            <a:r>
              <a:rPr lang="ja-JP" altLang="en-US" b="0" i="0" dirty="0">
                <a:solidFill>
                  <a:srgbClr val="222222"/>
                </a:solidFill>
                <a:effectLst/>
                <a:highlight>
                  <a:srgbClr val="FFFFFF"/>
                </a:highlight>
                <a:latin typeface="Arial" panose="020B0604020202020204" pitchFamily="34" charset="0"/>
              </a:rPr>
              <a:t>つのステップを点で良いので学んでいきましょう！</a:t>
            </a:r>
            <a:endParaRPr lang="en-US" altLang="ja-JP" b="0" i="0" dirty="0">
              <a:solidFill>
                <a:srgbClr val="222222"/>
              </a:solidFill>
              <a:effectLst/>
              <a:highlight>
                <a:srgbClr val="FFFFFF"/>
              </a:highlight>
              <a:latin typeface="Arial" panose="020B0604020202020204" pitchFamily="34" charset="0"/>
            </a:endParaRPr>
          </a:p>
          <a:p>
            <a:pPr algn="l"/>
            <a:endParaRPr lang="en-US" altLang="ja-JP"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自分らしさを叶える土台は、健康であることを学んでいきましょう！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8</a:t>
            </a:fld>
            <a:endParaRPr kumimoji="1" lang="ja-JP" altLang="en-US"/>
          </a:p>
        </p:txBody>
      </p:sp>
    </p:spTree>
    <p:extLst>
      <p:ext uri="{BB962C8B-B14F-4D97-AF65-F5344CB8AC3E}">
        <p14:creationId xmlns:p14="http://schemas.microsoft.com/office/powerpoint/2010/main" val="79847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222222"/>
                </a:solidFill>
                <a:effectLst/>
                <a:highlight>
                  <a:srgbClr val="FFFFFF"/>
                </a:highlight>
                <a:latin typeface="Arial" panose="020B0604020202020204" pitchFamily="34" charset="0"/>
              </a:rPr>
              <a:t>参加者への質問：人の欲求のピラミッド知っていますか？</a:t>
            </a:r>
          </a:p>
          <a:p>
            <a:pPr algn="l"/>
            <a:br>
              <a:rPr lang="ja-JP" altLang="en-US" b="0" i="0" dirty="0">
                <a:solidFill>
                  <a:srgbClr val="222222"/>
                </a:solidFill>
                <a:effectLst/>
                <a:highlight>
                  <a:srgbClr val="FFFFFF"/>
                </a:highlight>
                <a:latin typeface="Arial" panose="020B0604020202020204" pitchFamily="34" charset="0"/>
              </a:rPr>
            </a:br>
            <a:endParaRPr lang="ja-JP" altLang="en-US"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このピラミッドは、人間の幸せ構築</a:t>
            </a:r>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欲求</a:t>
            </a:r>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の順番の図であり、</a:t>
            </a:r>
          </a:p>
          <a:p>
            <a:pPr algn="l"/>
            <a:r>
              <a:rPr lang="ja-JP" altLang="en-US" b="0" i="0" dirty="0">
                <a:solidFill>
                  <a:srgbClr val="222222"/>
                </a:solidFill>
                <a:effectLst/>
                <a:highlight>
                  <a:srgbClr val="FFFFFF"/>
                </a:highlight>
                <a:latin typeface="Arial" panose="020B0604020202020204" pitchFamily="34" charset="0"/>
              </a:rPr>
              <a:t>下から順番に積み上げていくことが大事であることを表しています。</a:t>
            </a:r>
          </a:p>
          <a:p>
            <a:pPr algn="l"/>
            <a:br>
              <a:rPr lang="ja-JP" altLang="en-US" b="0" i="0" dirty="0">
                <a:solidFill>
                  <a:srgbClr val="222222"/>
                </a:solidFill>
                <a:effectLst/>
                <a:highlight>
                  <a:srgbClr val="FFFFFF"/>
                </a:highlight>
                <a:latin typeface="Arial" panose="020B0604020202020204" pitchFamily="34" charset="0"/>
              </a:rPr>
            </a:br>
            <a:endParaRPr lang="ja-JP" altLang="en-US" b="0" i="0" dirty="0">
              <a:solidFill>
                <a:srgbClr val="222222"/>
              </a:solidFill>
              <a:effectLst/>
              <a:highlight>
                <a:srgbClr val="FFFFFF"/>
              </a:highlight>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9</a:t>
            </a:fld>
            <a:endParaRPr kumimoji="1" lang="ja-JP" altLang="en-US"/>
          </a:p>
        </p:txBody>
      </p:sp>
    </p:spTree>
    <p:extLst>
      <p:ext uri="{BB962C8B-B14F-4D97-AF65-F5344CB8AC3E}">
        <p14:creationId xmlns:p14="http://schemas.microsoft.com/office/powerpoint/2010/main" val="2777048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222222"/>
                </a:solidFill>
                <a:effectLst/>
                <a:highlight>
                  <a:srgbClr val="FFFFFF"/>
                </a:highlight>
                <a:latin typeface="Arial" panose="020B0604020202020204" pitchFamily="34" charset="0"/>
              </a:rPr>
              <a:t>つまり、私たちが持つ夢や目標！こうなりたい！！などの自己実現は何もかもを飛び越えて目指したくなっちゃう</a:t>
            </a:r>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もちろん目指して良いし叶えられるのだけど</a:t>
            </a:r>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けど、</a:t>
            </a:r>
          </a:p>
          <a:p>
            <a:pPr algn="l"/>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順番が大事</a:t>
            </a:r>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なんです！</a:t>
            </a:r>
          </a:p>
          <a:p>
            <a:pPr algn="l"/>
            <a:r>
              <a:rPr lang="ja-JP" altLang="en-US" b="0" i="0" dirty="0">
                <a:solidFill>
                  <a:srgbClr val="222222"/>
                </a:solidFill>
                <a:effectLst/>
                <a:highlight>
                  <a:srgbClr val="FFFFFF"/>
                </a:highlight>
                <a:latin typeface="Arial" panose="020B0604020202020204" pitchFamily="34" charset="0"/>
              </a:rPr>
              <a:t>何よりも大事なのが、筋膜リリースとも関わってくる、</a:t>
            </a:r>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生理的欲求＝</a:t>
            </a:r>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心と身体の健康！</a:t>
            </a:r>
          </a:p>
          <a:p>
            <a:endParaRPr kumimoji="1" lang="en-US" altLang="ja-JP" dirty="0"/>
          </a:p>
          <a:p>
            <a:pPr algn="l"/>
            <a:r>
              <a:rPr lang="en-US" altLang="ja-JP" b="0" i="0" dirty="0">
                <a:solidFill>
                  <a:srgbClr val="222222"/>
                </a:solidFill>
                <a:effectLst/>
                <a:highlight>
                  <a:srgbClr val="FFFFFF"/>
                </a:highlight>
                <a:latin typeface="Arial" panose="020B0604020202020204" pitchFamily="34" charset="0"/>
              </a:rPr>
              <a:t>EX, </a:t>
            </a:r>
            <a:r>
              <a:rPr lang="ja-JP" altLang="en-US" b="0" i="0" dirty="0">
                <a:solidFill>
                  <a:srgbClr val="222222"/>
                </a:solidFill>
                <a:effectLst/>
                <a:highlight>
                  <a:srgbClr val="FFFFFF"/>
                </a:highlight>
                <a:latin typeface="Arial" panose="020B0604020202020204" pitchFamily="34" charset="0"/>
              </a:rPr>
              <a:t>旅行に行ってもお腹が痛いと楽しめない</a:t>
            </a:r>
          </a:p>
          <a:p>
            <a:pPr algn="l"/>
            <a:r>
              <a:rPr lang="ja-JP" altLang="en-US" b="0" i="0" dirty="0">
                <a:solidFill>
                  <a:srgbClr val="222222"/>
                </a:solidFill>
                <a:effectLst/>
                <a:highlight>
                  <a:srgbClr val="FFFFFF"/>
                </a:highlight>
                <a:latin typeface="Arial" panose="020B0604020202020204" pitchFamily="34" charset="0"/>
              </a:rPr>
              <a:t>養成講座前、結局一番大事</a:t>
            </a:r>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優先していることは、健康管理！健康だからこそ全集中できる！！</a:t>
            </a:r>
            <a:endParaRPr lang="en-US" altLang="ja-JP" b="0" i="0" dirty="0">
              <a:solidFill>
                <a:srgbClr val="222222"/>
              </a:solidFill>
              <a:effectLst/>
              <a:highlight>
                <a:srgbClr val="FFFFFF"/>
              </a:highlight>
              <a:latin typeface="Arial" panose="020B0604020202020204" pitchFamily="34" charset="0"/>
            </a:endParaRPr>
          </a:p>
          <a:p>
            <a:pPr algn="l"/>
            <a:endParaRPr lang="ja-JP" altLang="en-US"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デイズニーランドもそう！</a:t>
            </a:r>
          </a:p>
          <a:p>
            <a:pPr algn="l"/>
            <a:r>
              <a:rPr lang="ja-JP" altLang="en-US" b="0" i="0" dirty="0">
                <a:solidFill>
                  <a:srgbClr val="222222"/>
                </a:solidFill>
                <a:effectLst/>
                <a:highlight>
                  <a:srgbClr val="FFFFFF"/>
                </a:highlight>
                <a:latin typeface="Arial" panose="020B0604020202020204" pitchFamily="34" charset="0"/>
              </a:rPr>
              <a:t>①ゲストの安全②ゲストの快適さ③ゲストの楽しさ</a:t>
            </a:r>
          </a:p>
          <a:p>
            <a:pPr algn="l"/>
            <a:r>
              <a:rPr lang="ja-JP" altLang="en-US" b="0" i="0" dirty="0">
                <a:solidFill>
                  <a:srgbClr val="222222"/>
                </a:solidFill>
                <a:effectLst/>
                <a:highlight>
                  <a:srgbClr val="FFFFFF"/>
                </a:highlight>
                <a:latin typeface="Arial" panose="020B0604020202020204" pitchFamily="34" charset="0"/>
              </a:rPr>
              <a:t>土台大事！！</a:t>
            </a:r>
            <a:endParaRPr lang="en-US" altLang="ja-JP" b="0" i="0" dirty="0">
              <a:solidFill>
                <a:srgbClr val="222222"/>
              </a:solidFill>
              <a:effectLst/>
              <a:highlight>
                <a:srgbClr val="FFFFFF"/>
              </a:highlight>
              <a:latin typeface="Arial" panose="020B0604020202020204" pitchFamily="34" charset="0"/>
            </a:endParaRPr>
          </a:p>
          <a:p>
            <a:pPr algn="l"/>
            <a:endParaRPr lang="ja-JP" altLang="en-US"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ピラミッドは、一番下が大きくて盤石であればあるほど、上に積み上がっていくものも大きく盤石なものになる</a:t>
            </a:r>
            <a:br>
              <a:rPr lang="ja-JP" altLang="en-US" b="0" i="0" dirty="0">
                <a:solidFill>
                  <a:srgbClr val="222222"/>
                </a:solidFill>
                <a:effectLst/>
                <a:highlight>
                  <a:srgbClr val="FFFFFF"/>
                </a:highlight>
                <a:latin typeface="Arial" panose="020B0604020202020204" pitchFamily="34" charset="0"/>
              </a:rPr>
            </a:br>
            <a:endParaRPr lang="ja-JP" altLang="en-US"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改めて、健康って大事ですよね</a:t>
            </a:r>
          </a:p>
          <a:p>
            <a:pPr algn="l"/>
            <a:endParaRPr lang="en-US" altLang="ja-JP" b="0" i="0" dirty="0">
              <a:solidFill>
                <a:srgbClr val="222222"/>
              </a:solidFill>
              <a:effectLst/>
              <a:highlight>
                <a:srgbClr val="FFFFFF"/>
              </a:highlight>
              <a:latin typeface="Arial" panose="020B0604020202020204" pitchFamily="34" charset="0"/>
            </a:endParaRPr>
          </a:p>
          <a:p>
            <a:pPr algn="l"/>
            <a:endParaRPr lang="en-US" altLang="ja-JP"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このステップ</a:t>
            </a:r>
            <a:r>
              <a:rPr lang="en-US" altLang="ja-JP" b="0" i="0" dirty="0">
                <a:solidFill>
                  <a:srgbClr val="222222"/>
                </a:solidFill>
                <a:effectLst/>
                <a:highlight>
                  <a:srgbClr val="FFFFFF"/>
                </a:highlight>
                <a:latin typeface="Arial" panose="020B0604020202020204" pitchFamily="34" charset="0"/>
              </a:rPr>
              <a:t>1</a:t>
            </a:r>
            <a:r>
              <a:rPr lang="ja-JP" altLang="en-US" b="0" i="0" dirty="0">
                <a:solidFill>
                  <a:srgbClr val="222222"/>
                </a:solidFill>
                <a:effectLst/>
                <a:highlight>
                  <a:srgbClr val="FFFFFF"/>
                </a:highlight>
                <a:latin typeface="Arial" panose="020B0604020202020204" pitchFamily="34" charset="0"/>
              </a:rPr>
              <a:t>でお伝えしたいことは、</a:t>
            </a:r>
          </a:p>
          <a:p>
            <a:pPr algn="l"/>
            <a:r>
              <a:rPr lang="ja-JP" altLang="en-US" b="0" i="0" dirty="0">
                <a:solidFill>
                  <a:srgbClr val="222222"/>
                </a:solidFill>
                <a:effectLst/>
                <a:highlight>
                  <a:srgbClr val="FFFFFF"/>
                </a:highlight>
                <a:latin typeface="Arial" panose="020B0604020202020204" pitchFamily="34" charset="0"/>
              </a:rPr>
              <a:t>健康の土台＝自分らしさではなく、健康の土台＝自分らしさの土台となるということ</a:t>
            </a:r>
          </a:p>
          <a:p>
            <a:pPr algn="l"/>
            <a:r>
              <a:rPr lang="ja-JP" altLang="en-US" b="0" i="0" dirty="0">
                <a:solidFill>
                  <a:srgbClr val="222222"/>
                </a:solidFill>
                <a:effectLst/>
                <a:highlight>
                  <a:srgbClr val="FFFFFF"/>
                </a:highlight>
                <a:latin typeface="Arial" panose="020B0604020202020204" pitchFamily="34" charset="0"/>
              </a:rPr>
              <a:t>回りくどいが、一番大事！</a:t>
            </a:r>
            <a:endParaRPr lang="en-US" altLang="ja-JP" b="0" i="0" dirty="0">
              <a:solidFill>
                <a:srgbClr val="222222"/>
              </a:solidFill>
              <a:effectLst/>
              <a:highlight>
                <a:srgbClr val="FFFFFF"/>
              </a:highlight>
              <a:latin typeface="Arial" panose="020B0604020202020204" pitchFamily="34" charset="0"/>
            </a:endParaRPr>
          </a:p>
          <a:p>
            <a:pPr algn="l"/>
            <a:endParaRPr lang="ja-JP" altLang="en-US"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体と心の健康の土台がないと、その先の欲求や、自分らしさは叶えられない。</a:t>
            </a:r>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叶ったとしても、続かない</a:t>
            </a:r>
            <a:r>
              <a:rPr lang="en-US" altLang="ja-JP" b="0" i="0" dirty="0">
                <a:solidFill>
                  <a:srgbClr val="222222"/>
                </a:solidFill>
                <a:effectLst/>
                <a:highlight>
                  <a:srgbClr val="FFFFFF"/>
                </a:highlight>
                <a:latin typeface="Arial" panose="020B0604020202020204" pitchFamily="34" charset="0"/>
              </a:rPr>
              <a:t>】</a:t>
            </a:r>
          </a:p>
          <a:p>
            <a:pPr algn="l"/>
            <a:r>
              <a:rPr lang="en-US" altLang="ja-JP" b="0" i="0" dirty="0">
                <a:solidFill>
                  <a:srgbClr val="222222"/>
                </a:solidFill>
                <a:effectLst/>
                <a:highlight>
                  <a:srgbClr val="FFFFFF"/>
                </a:highlight>
                <a:latin typeface="Arial" panose="020B0604020202020204" pitchFamily="34" charset="0"/>
              </a:rPr>
              <a:t>EX,</a:t>
            </a:r>
            <a:r>
              <a:rPr lang="ja-JP" altLang="en-US" b="0" i="0" dirty="0">
                <a:solidFill>
                  <a:srgbClr val="222222"/>
                </a:solidFill>
                <a:effectLst/>
                <a:highlight>
                  <a:srgbClr val="FFFFFF"/>
                </a:highlight>
                <a:latin typeface="Arial" panose="020B0604020202020204" pitchFamily="34" charset="0"/>
              </a:rPr>
              <a:t>私の数年前</a:t>
            </a:r>
          </a:p>
          <a:p>
            <a:pPr algn="l"/>
            <a:r>
              <a:rPr lang="ja-JP" altLang="en-US" b="0" i="0" dirty="0">
                <a:solidFill>
                  <a:srgbClr val="222222"/>
                </a:solidFill>
                <a:effectLst/>
                <a:highlight>
                  <a:srgbClr val="FFFFFF"/>
                </a:highlight>
                <a:latin typeface="Arial" panose="020B0604020202020204" pitchFamily="34" charset="0"/>
              </a:rPr>
              <a:t>目標達成しても、中耳炎になったり、難聴になって休むことや子供・家族との関係性が崩れ、結局働き方について考えさせられることになったり</a:t>
            </a:r>
            <a:r>
              <a:rPr lang="en-US" altLang="ja-JP" b="0" i="0" dirty="0">
                <a:solidFill>
                  <a:srgbClr val="222222"/>
                </a:solidFill>
                <a:effectLst/>
                <a:highlight>
                  <a:srgbClr val="FFFFFF"/>
                </a:highlight>
                <a:latin typeface="Arial" panose="020B0604020202020204" pitchFamily="34" charset="0"/>
              </a:rPr>
              <a:t>…</a:t>
            </a:r>
          </a:p>
          <a:p>
            <a:pPr algn="l"/>
            <a:br>
              <a:rPr lang="en-US" altLang="ja-JP" b="0" i="0" dirty="0">
                <a:solidFill>
                  <a:srgbClr val="222222"/>
                </a:solidFill>
                <a:effectLst/>
                <a:highlight>
                  <a:srgbClr val="FFFFFF"/>
                </a:highlight>
                <a:latin typeface="Arial" panose="020B0604020202020204" pitchFamily="34" charset="0"/>
              </a:rPr>
            </a:br>
            <a:endParaRPr lang="en-US" altLang="ja-JP"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自分らしさを叶え続けるためには、土台をしっかり築く＝健康の土台を築くことが大事</a:t>
            </a:r>
          </a:p>
          <a:p>
            <a:pPr algn="l"/>
            <a:br>
              <a:rPr lang="ja-JP" altLang="en-US" b="0" i="0" dirty="0">
                <a:solidFill>
                  <a:srgbClr val="222222"/>
                </a:solidFill>
                <a:effectLst/>
                <a:highlight>
                  <a:srgbClr val="FFFFFF"/>
                </a:highlight>
                <a:latin typeface="Arial" panose="020B0604020202020204" pitchFamily="34" charset="0"/>
              </a:rPr>
            </a:br>
            <a:endParaRPr lang="ja-JP" altLang="en-US" b="0" i="0" dirty="0">
              <a:solidFill>
                <a:srgbClr val="222222"/>
              </a:solidFill>
              <a:effectLst/>
              <a:highlight>
                <a:srgbClr val="FFFFFF"/>
              </a:highlight>
              <a:latin typeface="Arial" panose="020B0604020202020204" pitchFamily="34" charset="0"/>
            </a:endParaRPr>
          </a:p>
          <a:p>
            <a:pPr algn="l"/>
            <a:r>
              <a:rPr lang="en-US" altLang="ja-JP" b="0" i="0" dirty="0">
                <a:solidFill>
                  <a:srgbClr val="222222"/>
                </a:solidFill>
                <a:effectLst/>
                <a:highlight>
                  <a:srgbClr val="FFFFFF"/>
                </a:highlight>
                <a:latin typeface="Arial" panose="020B0604020202020204" pitchFamily="34" charset="0"/>
              </a:rPr>
              <a:t>P.S.</a:t>
            </a:r>
          </a:p>
          <a:p>
            <a:pPr algn="l"/>
            <a:r>
              <a:rPr lang="ja-JP" altLang="en-US" b="0" i="0" dirty="0">
                <a:solidFill>
                  <a:srgbClr val="222222"/>
                </a:solidFill>
                <a:effectLst/>
                <a:highlight>
                  <a:srgbClr val="FFFFFF"/>
                </a:highlight>
                <a:latin typeface="Arial" panose="020B0604020202020204" pitchFamily="34" charset="0"/>
              </a:rPr>
              <a:t>更に、体だけではなく、心の状態も健康＝余裕があるか？もすごく大事。</a:t>
            </a:r>
          </a:p>
          <a:p>
            <a:pPr algn="l"/>
            <a:r>
              <a:rPr lang="ja-JP" altLang="en-US" b="0" i="0" dirty="0">
                <a:solidFill>
                  <a:srgbClr val="222222"/>
                </a:solidFill>
                <a:effectLst/>
                <a:highlight>
                  <a:srgbClr val="FFFFFF"/>
                </a:highlight>
                <a:latin typeface="Arial" panose="020B0604020202020204" pitchFamily="34" charset="0"/>
              </a:rPr>
              <a:t>例えばわかりやすい例で言うと、</a:t>
            </a:r>
            <a:r>
              <a:rPr lang="en-US" altLang="ja-JP" b="0" i="0" dirty="0">
                <a:solidFill>
                  <a:srgbClr val="222222"/>
                </a:solidFill>
                <a:effectLst/>
                <a:highlight>
                  <a:srgbClr val="FFFFFF"/>
                </a:highlight>
                <a:latin typeface="Arial" panose="020B0604020202020204" pitchFamily="34" charset="0"/>
              </a:rPr>
              <a:t>A</a:t>
            </a:r>
            <a:r>
              <a:rPr lang="ja-JP" altLang="en-US" b="0" i="0" dirty="0">
                <a:solidFill>
                  <a:srgbClr val="222222"/>
                </a:solidFill>
                <a:effectLst/>
                <a:highlight>
                  <a:srgbClr val="FFFFFF"/>
                </a:highlight>
                <a:latin typeface="Arial" panose="020B0604020202020204" pitchFamily="34" charset="0"/>
              </a:rPr>
              <a:t>さんと</a:t>
            </a:r>
            <a:r>
              <a:rPr lang="en-US" altLang="ja-JP" b="0" i="0" dirty="0">
                <a:solidFill>
                  <a:srgbClr val="222222"/>
                </a:solidFill>
                <a:effectLst/>
                <a:highlight>
                  <a:srgbClr val="FFFFFF"/>
                </a:highlight>
                <a:latin typeface="Arial" panose="020B0604020202020204" pitchFamily="34" charset="0"/>
              </a:rPr>
              <a:t>B</a:t>
            </a:r>
            <a:r>
              <a:rPr lang="ja-JP" altLang="en-US" b="0" i="0" dirty="0">
                <a:solidFill>
                  <a:srgbClr val="222222"/>
                </a:solidFill>
                <a:effectLst/>
                <a:highlight>
                  <a:srgbClr val="FFFFFF"/>
                </a:highlight>
                <a:latin typeface="Arial" panose="020B0604020202020204" pitchFamily="34" charset="0"/>
              </a:rPr>
              <a:t>さんがいたとき、</a:t>
            </a:r>
            <a:r>
              <a:rPr lang="en-US" altLang="ja-JP" b="0" i="0" dirty="0">
                <a:solidFill>
                  <a:srgbClr val="222222"/>
                </a:solidFill>
                <a:effectLst/>
                <a:highlight>
                  <a:srgbClr val="FFFFFF"/>
                </a:highlight>
                <a:latin typeface="Arial" panose="020B0604020202020204" pitchFamily="34" charset="0"/>
              </a:rPr>
              <a:t>A</a:t>
            </a:r>
            <a:r>
              <a:rPr lang="ja-JP" altLang="en-US" b="0" i="0" dirty="0">
                <a:solidFill>
                  <a:srgbClr val="222222"/>
                </a:solidFill>
                <a:effectLst/>
                <a:highlight>
                  <a:srgbClr val="FFFFFF"/>
                </a:highlight>
                <a:latin typeface="Arial" panose="020B0604020202020204" pitchFamily="34" charset="0"/>
              </a:rPr>
              <a:t>さんは月収</a:t>
            </a:r>
            <a:r>
              <a:rPr lang="en-US" altLang="ja-JP" b="0" i="0" dirty="0">
                <a:solidFill>
                  <a:srgbClr val="222222"/>
                </a:solidFill>
                <a:effectLst/>
                <a:highlight>
                  <a:srgbClr val="FFFFFF"/>
                </a:highlight>
                <a:latin typeface="Arial" panose="020B0604020202020204" pitchFamily="34" charset="0"/>
              </a:rPr>
              <a:t>10</a:t>
            </a:r>
            <a:r>
              <a:rPr lang="ja-JP" altLang="en-US" b="0" i="0" dirty="0">
                <a:solidFill>
                  <a:srgbClr val="222222"/>
                </a:solidFill>
                <a:effectLst/>
                <a:highlight>
                  <a:srgbClr val="FFFFFF"/>
                </a:highlight>
                <a:latin typeface="Arial" panose="020B0604020202020204" pitchFamily="34" charset="0"/>
              </a:rPr>
              <a:t>、</a:t>
            </a:r>
            <a:r>
              <a:rPr lang="en-US" altLang="ja-JP" b="0" i="0" dirty="0">
                <a:solidFill>
                  <a:srgbClr val="222222"/>
                </a:solidFill>
                <a:effectLst/>
                <a:highlight>
                  <a:srgbClr val="FFFFFF"/>
                </a:highlight>
                <a:latin typeface="Arial" panose="020B0604020202020204" pitchFamily="34" charset="0"/>
              </a:rPr>
              <a:t>B</a:t>
            </a:r>
            <a:r>
              <a:rPr lang="ja-JP" altLang="en-US" b="0" i="0" dirty="0">
                <a:solidFill>
                  <a:srgbClr val="222222"/>
                </a:solidFill>
                <a:effectLst/>
                <a:highlight>
                  <a:srgbClr val="FFFFFF"/>
                </a:highlight>
                <a:latin typeface="Arial" panose="020B0604020202020204" pitchFamily="34" charset="0"/>
              </a:rPr>
              <a:t>さんは月収</a:t>
            </a:r>
            <a:r>
              <a:rPr lang="en-US" altLang="ja-JP" b="0" i="0" dirty="0">
                <a:solidFill>
                  <a:srgbClr val="222222"/>
                </a:solidFill>
                <a:effectLst/>
                <a:highlight>
                  <a:srgbClr val="FFFFFF"/>
                </a:highlight>
                <a:latin typeface="Arial" panose="020B0604020202020204" pitchFamily="34" charset="0"/>
              </a:rPr>
              <a:t>20</a:t>
            </a:r>
            <a:r>
              <a:rPr lang="ja-JP" altLang="en-US" b="0" i="0" dirty="0">
                <a:solidFill>
                  <a:srgbClr val="222222"/>
                </a:solidFill>
                <a:effectLst/>
                <a:highlight>
                  <a:srgbClr val="FFFFFF"/>
                </a:highlight>
                <a:latin typeface="Arial" panose="020B0604020202020204" pitchFamily="34" charset="0"/>
              </a:rPr>
              <a:t>だとして、金額の大小関係なく、心の健康状態・余裕</a:t>
            </a:r>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足るを知る</a:t>
            </a:r>
            <a:r>
              <a:rPr lang="en-US" altLang="ja-JP" b="0" i="0" dirty="0">
                <a:solidFill>
                  <a:srgbClr val="222222"/>
                </a:solidFill>
                <a:effectLst/>
                <a:highlight>
                  <a:srgbClr val="FFFFFF"/>
                </a:highlight>
                <a:latin typeface="Arial" panose="020B0604020202020204" pitchFamily="34" charset="0"/>
              </a:rPr>
              <a:t>)</a:t>
            </a:r>
            <a:r>
              <a:rPr lang="ja-JP" altLang="en-US" b="0" i="0" dirty="0">
                <a:solidFill>
                  <a:srgbClr val="222222"/>
                </a:solidFill>
                <a:effectLst/>
                <a:highlight>
                  <a:srgbClr val="FFFFFF"/>
                </a:highlight>
                <a:latin typeface="Arial" panose="020B0604020202020204" pitchFamily="34" charset="0"/>
              </a:rPr>
              <a:t>によって、</a:t>
            </a:r>
            <a:endParaRPr lang="en-US" altLang="ja-JP"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幸せを感じられたり、受け取り方、捉え方が変わる</a:t>
            </a:r>
          </a:p>
          <a:p>
            <a:pPr algn="l"/>
            <a:endParaRPr lang="en-US" altLang="ja-JP" b="0" i="0" dirty="0">
              <a:solidFill>
                <a:srgbClr val="222222"/>
              </a:solidFill>
              <a:effectLst/>
              <a:highlight>
                <a:srgbClr val="FFFFFF"/>
              </a:highlight>
              <a:latin typeface="Arial" panose="020B0604020202020204" pitchFamily="34" charset="0"/>
            </a:endParaRPr>
          </a:p>
          <a:p>
            <a:pPr algn="l"/>
            <a:endParaRPr lang="en-US" altLang="ja-JP" b="0" i="0" dirty="0">
              <a:solidFill>
                <a:srgbClr val="222222"/>
              </a:solidFill>
              <a:effectLst/>
              <a:highlight>
                <a:srgbClr val="FFFFFF"/>
              </a:highlight>
              <a:latin typeface="Arial" panose="020B0604020202020204" pitchFamily="34" charset="0"/>
            </a:endParaRPr>
          </a:p>
          <a:p>
            <a:pPr algn="l"/>
            <a:endParaRPr lang="en-US" altLang="ja-JP" b="0" i="0" dirty="0">
              <a:solidFill>
                <a:srgbClr val="222222"/>
              </a:solidFill>
              <a:effectLst/>
              <a:highlight>
                <a:srgbClr val="FFFFFF"/>
              </a:highlight>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10</a:t>
            </a:fld>
            <a:endParaRPr kumimoji="1" lang="ja-JP" altLang="en-US"/>
          </a:p>
        </p:txBody>
      </p:sp>
    </p:spTree>
    <p:extLst>
      <p:ext uri="{BB962C8B-B14F-4D97-AF65-F5344CB8AC3E}">
        <p14:creationId xmlns:p14="http://schemas.microsoft.com/office/powerpoint/2010/main" val="404364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222222"/>
                </a:solidFill>
                <a:effectLst/>
                <a:highlight>
                  <a:srgbClr val="FFFFFF"/>
                </a:highlight>
                <a:latin typeface="Arial" panose="020B0604020202020204" pitchFamily="34" charset="0"/>
              </a:rPr>
              <a:t>ステップ</a:t>
            </a:r>
            <a:r>
              <a:rPr lang="en-US" altLang="ja-JP" b="0" i="0" dirty="0">
                <a:solidFill>
                  <a:srgbClr val="222222"/>
                </a:solidFill>
                <a:effectLst/>
                <a:highlight>
                  <a:srgbClr val="FFFFFF"/>
                </a:highlight>
                <a:latin typeface="Arial" panose="020B0604020202020204" pitchFamily="34" charset="0"/>
              </a:rPr>
              <a:t>1</a:t>
            </a:r>
            <a:r>
              <a:rPr lang="ja-JP" altLang="en-US" b="0" i="0" dirty="0">
                <a:solidFill>
                  <a:srgbClr val="222222"/>
                </a:solidFill>
                <a:effectLst/>
                <a:highlight>
                  <a:srgbClr val="FFFFFF"/>
                </a:highlight>
                <a:latin typeface="Arial" panose="020B0604020202020204" pitchFamily="34" charset="0"/>
              </a:rPr>
              <a:t>で自分らしさを叶えるためには健康の土台を大きく盤石にすることが大事であることを理解していただきましたね！</a:t>
            </a:r>
            <a:endParaRPr lang="en-US" altLang="ja-JP" b="0" i="0" dirty="0">
              <a:solidFill>
                <a:srgbClr val="222222"/>
              </a:solidFill>
              <a:effectLst/>
              <a:highlight>
                <a:srgbClr val="FFFFFF"/>
              </a:highlight>
              <a:latin typeface="Arial" panose="020B0604020202020204" pitchFamily="34" charset="0"/>
            </a:endParaRPr>
          </a:p>
          <a:p>
            <a:pPr algn="l"/>
            <a:endParaRPr lang="ja-JP" altLang="en-US" b="0" i="0" dirty="0">
              <a:solidFill>
                <a:srgbClr val="222222"/>
              </a:solidFill>
              <a:effectLst/>
              <a:highlight>
                <a:srgbClr val="FFFFFF"/>
              </a:highlight>
              <a:latin typeface="Arial" panose="020B0604020202020204" pitchFamily="34" charset="0"/>
            </a:endParaRPr>
          </a:p>
          <a:p>
            <a:pPr algn="l"/>
            <a:r>
              <a:rPr lang="ja-JP" altLang="en-US" b="0" i="0" dirty="0">
                <a:solidFill>
                  <a:srgbClr val="222222"/>
                </a:solidFill>
                <a:effectLst/>
                <a:highlight>
                  <a:srgbClr val="FFFFFF"/>
                </a:highlight>
                <a:latin typeface="Arial" panose="020B0604020202020204" pitchFamily="34" charset="0"/>
              </a:rPr>
              <a:t>ここからは次、本日の学びのステップ</a:t>
            </a:r>
            <a:r>
              <a:rPr lang="en-US" altLang="ja-JP" b="0" i="0" dirty="0">
                <a:solidFill>
                  <a:srgbClr val="222222"/>
                </a:solidFill>
                <a:effectLst/>
                <a:highlight>
                  <a:srgbClr val="FFFFFF"/>
                </a:highlight>
                <a:latin typeface="Arial" panose="020B0604020202020204" pitchFamily="34" charset="0"/>
              </a:rPr>
              <a:t>2</a:t>
            </a:r>
          </a:p>
          <a:p>
            <a:pPr algn="l"/>
            <a:r>
              <a:rPr lang="ja-JP" altLang="en-US" b="0" i="0" dirty="0">
                <a:solidFill>
                  <a:srgbClr val="222222"/>
                </a:solidFill>
                <a:effectLst/>
                <a:highlight>
                  <a:srgbClr val="FFFFFF"/>
                </a:highlight>
                <a:latin typeface="Arial" panose="020B0604020202020204" pitchFamily="34" charset="0"/>
              </a:rPr>
              <a:t>健康と自律神経の関係性について学んでいきましょう！</a:t>
            </a:r>
            <a:endParaRPr lang="en-US" altLang="ja-JP" b="0" i="0" dirty="0">
              <a:solidFill>
                <a:srgbClr val="222222"/>
              </a:solidFill>
              <a:effectLst/>
              <a:highlight>
                <a:srgbClr val="FFFFFF"/>
              </a:highlight>
              <a:latin typeface="Arial" panose="020B0604020202020204" pitchFamily="34" charset="0"/>
            </a:endParaRPr>
          </a:p>
          <a:p>
            <a:pPr algn="l"/>
            <a:endParaRPr lang="ja-JP" altLang="en-US" b="0" i="0" dirty="0">
              <a:solidFill>
                <a:srgbClr val="222222"/>
              </a:solidFill>
              <a:effectLst/>
              <a:highlight>
                <a:srgbClr val="FFFFFF"/>
              </a:highlight>
              <a:latin typeface="Arial" panose="020B0604020202020204" pitchFamily="34" charset="0"/>
            </a:endParaRPr>
          </a:p>
          <a:p>
            <a:r>
              <a:rPr lang="ja-JP" altLang="en-US" b="0" i="0" dirty="0">
                <a:solidFill>
                  <a:srgbClr val="222222"/>
                </a:solidFill>
                <a:effectLst/>
                <a:highlight>
                  <a:srgbClr val="FFFFFF"/>
                </a:highlight>
                <a:latin typeface="Arial" panose="020B0604020202020204" pitchFamily="34" charset="0"/>
              </a:rPr>
              <a:t>自律神経は、自分らしさの土台となる→健康の土台となる</a:t>
            </a:r>
            <a:r>
              <a:rPr lang="ja-JP" altLang="en-US" b="1" i="0" dirty="0">
                <a:solidFill>
                  <a:srgbClr val="222222"/>
                </a:solidFill>
                <a:effectLst/>
                <a:highlight>
                  <a:srgbClr val="FFFFFF"/>
                </a:highlight>
                <a:latin typeface="Arial" panose="020B0604020202020204" pitchFamily="34" charset="0"/>
              </a:rPr>
              <a:t>体と心</a:t>
            </a:r>
            <a:r>
              <a:rPr lang="ja-JP" altLang="en-US" b="0" i="0" dirty="0">
                <a:solidFill>
                  <a:srgbClr val="222222"/>
                </a:solidFill>
                <a:effectLst/>
                <a:highlight>
                  <a:srgbClr val="FFFFFF"/>
                </a:highlight>
                <a:latin typeface="Arial" panose="020B0604020202020204" pitchFamily="34" charset="0"/>
              </a:rPr>
              <a:t>の健康を叶えることを理解する</a:t>
            </a:r>
            <a:endParaRPr kumimoji="1" lang="ja-JP" altLang="en-US" dirty="0"/>
          </a:p>
        </p:txBody>
      </p:sp>
      <p:sp>
        <p:nvSpPr>
          <p:cNvPr id="4" name="スライド番号プレースホルダー 3"/>
          <p:cNvSpPr>
            <a:spLocks noGrp="1"/>
          </p:cNvSpPr>
          <p:nvPr>
            <p:ph type="sldNum" sz="quarter" idx="5"/>
          </p:nvPr>
        </p:nvSpPr>
        <p:spPr/>
        <p:txBody>
          <a:bodyPr/>
          <a:lstStyle/>
          <a:p>
            <a:fld id="{1644714D-FFFD-415D-86F1-7F52DC2EB404}" type="slidenum">
              <a:rPr kumimoji="1" lang="ja-JP" altLang="en-US" smtClean="0"/>
              <a:t>11</a:t>
            </a:fld>
            <a:endParaRPr kumimoji="1" lang="ja-JP" altLang="en-US"/>
          </a:p>
        </p:txBody>
      </p:sp>
    </p:spTree>
    <p:extLst>
      <p:ext uri="{BB962C8B-B14F-4D97-AF65-F5344CB8AC3E}">
        <p14:creationId xmlns:p14="http://schemas.microsoft.com/office/powerpoint/2010/main" val="3169107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8.xml"/><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5.sv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4.png"/><Relationship Id="rId2" Type="http://schemas.openxmlformats.org/officeDocument/2006/relationships/notesSlide" Target="../notesSlides/notesSlide12.xml"/><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14.xml"/><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30.png"/><Relationship Id="rId5" Type="http://schemas.openxmlformats.org/officeDocument/2006/relationships/image" Target="../media/image22.png"/><Relationship Id="rId10" Type="http://schemas.openxmlformats.org/officeDocument/2006/relationships/image" Target="../media/image29.svg"/><Relationship Id="rId4" Type="http://schemas.openxmlformats.org/officeDocument/2006/relationships/image" Target="../media/image19.png"/><Relationship Id="rId9" Type="http://schemas.openxmlformats.org/officeDocument/2006/relationships/image" Target="../media/image28.png"/><Relationship Id="rId14" Type="http://schemas.openxmlformats.org/officeDocument/2006/relationships/image" Target="../media/image25.sv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svg"/><Relationship Id="rId3" Type="http://schemas.openxmlformats.org/officeDocument/2006/relationships/image" Target="../media/image19.png"/><Relationship Id="rId7" Type="http://schemas.openxmlformats.org/officeDocument/2006/relationships/image" Target="../media/image27.svg"/><Relationship Id="rId12"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3.svg"/><Relationship Id="rId10"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5.xml"/><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7.xml"/><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4131593" y="236776"/>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3">
              <a:alphaModFix amt="82000"/>
            </a:blip>
            <a:stretch>
              <a:fillRect/>
            </a:stretch>
          </a:blipFill>
        </p:spPr>
      </p:sp>
      <p:sp>
        <p:nvSpPr>
          <p:cNvPr id="3" name="Freeform 3"/>
          <p:cNvSpPr/>
          <p:nvPr/>
        </p:nvSpPr>
        <p:spPr>
          <a:xfrm>
            <a:off x="10654949" y="-234980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4">
              <a:alphaModFix amt="65999"/>
            </a:blip>
            <a:stretch>
              <a:fillRect/>
            </a:stretch>
          </a:blipFill>
        </p:spPr>
      </p:sp>
      <p:sp>
        <p:nvSpPr>
          <p:cNvPr id="4" name="Freeform 4"/>
          <p:cNvSpPr/>
          <p:nvPr/>
        </p:nvSpPr>
        <p:spPr>
          <a:xfrm rot="-10800000">
            <a:off x="-1757175" y="479504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4">
              <a:alphaModFix amt="65999"/>
            </a:blip>
            <a:stretch>
              <a:fillRect/>
            </a:stretch>
          </a:blipFill>
        </p:spPr>
      </p:sp>
      <p:sp>
        <p:nvSpPr>
          <p:cNvPr id="5" name="TextBox 5"/>
          <p:cNvSpPr txBox="1"/>
          <p:nvPr/>
        </p:nvSpPr>
        <p:spPr>
          <a:xfrm>
            <a:off x="1090541" y="3007436"/>
            <a:ext cx="16106917" cy="2872359"/>
          </a:xfrm>
          <a:prstGeom prst="rect">
            <a:avLst/>
          </a:prstGeom>
        </p:spPr>
        <p:txBody>
          <a:bodyPr lIns="0" tIns="0" rIns="0" bIns="0" rtlCol="0" anchor="t">
            <a:spAutoFit/>
          </a:bodyPr>
          <a:lstStyle/>
          <a:p>
            <a:pPr algn="ctr">
              <a:lnSpc>
                <a:spcPts val="13951"/>
              </a:lnSpc>
            </a:pPr>
            <a:r>
              <a:rPr lang="en-US" sz="10899">
                <a:solidFill>
                  <a:srgbClr val="000000"/>
                </a:solidFill>
                <a:ea typeface="ZEN角ゴシックNEW Bold"/>
              </a:rPr>
              <a:t>自律神経リリース</a:t>
            </a:r>
          </a:p>
          <a:p>
            <a:pPr algn="ctr">
              <a:lnSpc>
                <a:spcPts val="8704"/>
              </a:lnSpc>
            </a:pPr>
            <a:r>
              <a:rPr lang="en-US" sz="6800">
                <a:solidFill>
                  <a:srgbClr val="000000"/>
                </a:solidFill>
                <a:ea typeface="ZEN角ゴシックNEW Medium"/>
              </a:rPr>
              <a:t>〜筋膜リリースで自分らしさを叶える〜</a:t>
            </a:r>
          </a:p>
        </p:txBody>
      </p:sp>
      <p:sp>
        <p:nvSpPr>
          <p:cNvPr id="6" name="TextBox 6"/>
          <p:cNvSpPr txBox="1"/>
          <p:nvPr/>
        </p:nvSpPr>
        <p:spPr>
          <a:xfrm>
            <a:off x="4548554" y="7635200"/>
            <a:ext cx="9190891" cy="580389"/>
          </a:xfrm>
          <a:prstGeom prst="rect">
            <a:avLst/>
          </a:prstGeom>
        </p:spPr>
        <p:txBody>
          <a:bodyPr lIns="0" tIns="0" rIns="0" bIns="0" rtlCol="0" anchor="t">
            <a:spAutoFit/>
          </a:bodyPr>
          <a:lstStyle/>
          <a:p>
            <a:pPr algn="ctr">
              <a:lnSpc>
                <a:spcPts val="4760"/>
              </a:lnSpc>
            </a:pPr>
            <a:r>
              <a:rPr lang="en-US" sz="3400">
                <a:solidFill>
                  <a:srgbClr val="000000"/>
                </a:solidFill>
                <a:latin typeface="ZEN角ゴシックNEW Medium"/>
                <a:ea typeface="ZEN角ゴシックNEW Medium"/>
              </a:rPr>
              <a:t>株式会社 YouLu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3" name="Freeform 3"/>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4" name="TextBox 4"/>
          <p:cNvSpPr txBox="1"/>
          <p:nvPr/>
        </p:nvSpPr>
        <p:spPr>
          <a:xfrm>
            <a:off x="1219201" y="5371595"/>
            <a:ext cx="3870742" cy="580390"/>
          </a:xfrm>
          <a:prstGeom prst="rect">
            <a:avLst/>
          </a:prstGeom>
        </p:spPr>
        <p:txBody>
          <a:bodyPr wrap="square" lIns="0" tIns="0" rIns="0" bIns="0" rtlCol="0" anchor="t">
            <a:spAutoFit/>
          </a:bodyPr>
          <a:lstStyle/>
          <a:p>
            <a:pPr>
              <a:lnSpc>
                <a:spcPts val="4759"/>
              </a:lnSpc>
            </a:pPr>
            <a:r>
              <a:rPr lang="en-US" sz="3399" dirty="0" err="1">
                <a:solidFill>
                  <a:srgbClr val="000000"/>
                </a:solidFill>
                <a:latin typeface="ZEN角ゴシックNEW Medium"/>
                <a:ea typeface="ZEN角ゴシックNEW Medium"/>
              </a:rPr>
              <a:t>自由•楽しみの欲求</a:t>
            </a:r>
            <a:endParaRPr lang="en-US" sz="3399" dirty="0">
              <a:solidFill>
                <a:srgbClr val="000000"/>
              </a:solidFill>
              <a:latin typeface="ZEN角ゴシックNEW Medium"/>
              <a:ea typeface="ZEN角ゴシックNEW Medium"/>
            </a:endParaRPr>
          </a:p>
        </p:txBody>
      </p:sp>
      <p:sp>
        <p:nvSpPr>
          <p:cNvPr id="5" name="AutoShape 5"/>
          <p:cNvSpPr/>
          <p:nvPr/>
        </p:nvSpPr>
        <p:spPr>
          <a:xfrm>
            <a:off x="12117531" y="5755600"/>
            <a:ext cx="1845104" cy="0"/>
          </a:xfrm>
          <a:prstGeom prst="line">
            <a:avLst/>
          </a:prstGeom>
          <a:ln w="38100" cap="flat">
            <a:solidFill>
              <a:srgbClr val="000000"/>
            </a:solidFill>
            <a:prstDash val="sysDot"/>
            <a:headEnd type="none" w="sm" len="sm"/>
            <a:tailEnd type="none" w="sm" len="sm"/>
          </a:ln>
        </p:spPr>
      </p:sp>
      <p:sp>
        <p:nvSpPr>
          <p:cNvPr id="6" name="AutoShape 6"/>
          <p:cNvSpPr/>
          <p:nvPr/>
        </p:nvSpPr>
        <p:spPr>
          <a:xfrm>
            <a:off x="11749709" y="6638433"/>
            <a:ext cx="2174513" cy="0"/>
          </a:xfrm>
          <a:prstGeom prst="line">
            <a:avLst/>
          </a:prstGeom>
          <a:ln w="38100" cap="flat">
            <a:solidFill>
              <a:srgbClr val="000000"/>
            </a:solidFill>
            <a:prstDash val="sysDot"/>
            <a:headEnd type="none" w="sm" len="sm"/>
            <a:tailEnd type="none" w="sm" len="sm"/>
          </a:ln>
        </p:spPr>
      </p:sp>
      <p:grpSp>
        <p:nvGrpSpPr>
          <p:cNvPr id="7" name="Group 7"/>
          <p:cNvGrpSpPr/>
          <p:nvPr/>
        </p:nvGrpSpPr>
        <p:grpSpPr>
          <a:xfrm>
            <a:off x="1028700" y="8662934"/>
            <a:ext cx="5998023" cy="1018292"/>
            <a:chOff x="0" y="0"/>
            <a:chExt cx="1579726" cy="268192"/>
          </a:xfrm>
        </p:grpSpPr>
        <p:sp>
          <p:nvSpPr>
            <p:cNvPr id="8" name="Freeform 8"/>
            <p:cNvSpPr/>
            <p:nvPr/>
          </p:nvSpPr>
          <p:spPr>
            <a:xfrm>
              <a:off x="0" y="0"/>
              <a:ext cx="1579726" cy="268192"/>
            </a:xfrm>
            <a:custGeom>
              <a:avLst/>
              <a:gdLst/>
              <a:ahLst/>
              <a:cxnLst/>
              <a:rect l="l" t="t" r="r" b="b"/>
              <a:pathLst>
                <a:path w="1579726" h="268192">
                  <a:moveTo>
                    <a:pt x="0" y="0"/>
                  </a:moveTo>
                  <a:lnTo>
                    <a:pt x="1579726" y="0"/>
                  </a:lnTo>
                  <a:lnTo>
                    <a:pt x="1579726" y="268192"/>
                  </a:lnTo>
                  <a:lnTo>
                    <a:pt x="0" y="268192"/>
                  </a:lnTo>
                  <a:close/>
                </a:path>
              </a:pathLst>
            </a:custGeom>
            <a:solidFill>
              <a:srgbClr val="000000">
                <a:alpha val="0"/>
              </a:srgbClr>
            </a:solidFill>
            <a:ln w="142875" cap="sq">
              <a:solidFill>
                <a:srgbClr val="FF3131"/>
              </a:solidFill>
              <a:prstDash val="solid"/>
              <a:miter/>
            </a:ln>
          </p:spPr>
        </p:sp>
        <p:sp>
          <p:nvSpPr>
            <p:cNvPr id="9" name="TextBox 9"/>
            <p:cNvSpPr txBox="1"/>
            <p:nvPr/>
          </p:nvSpPr>
          <p:spPr>
            <a:xfrm>
              <a:off x="0" y="-47625"/>
              <a:ext cx="1579726" cy="315817"/>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219200" y="3616179"/>
            <a:ext cx="1873921"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ea typeface="ZEN角ゴシックNEW Medium"/>
              </a:rPr>
              <a:t>自己実現</a:t>
            </a:r>
            <a:endParaRPr lang="en-US" sz="3399" dirty="0">
              <a:solidFill>
                <a:srgbClr val="000000"/>
              </a:solidFill>
              <a:ea typeface="ZEN角ゴシックNEW Medium"/>
            </a:endParaRPr>
          </a:p>
        </p:txBody>
      </p:sp>
      <p:sp>
        <p:nvSpPr>
          <p:cNvPr id="11" name="TextBox 11"/>
          <p:cNvSpPr txBox="1"/>
          <p:nvPr/>
        </p:nvSpPr>
        <p:spPr>
          <a:xfrm>
            <a:off x="1219201" y="8791949"/>
            <a:ext cx="5759898"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ea typeface="ZEN角ゴシックNEW Medium"/>
              </a:rPr>
              <a:t>生理的欲求（心、体の健康</a:t>
            </a:r>
            <a:r>
              <a:rPr lang="en-US" sz="3399" dirty="0">
                <a:solidFill>
                  <a:srgbClr val="000000"/>
                </a:solidFill>
                <a:ea typeface="ZEN角ゴシックNEW Medium"/>
              </a:rPr>
              <a:t>）</a:t>
            </a:r>
          </a:p>
        </p:txBody>
      </p:sp>
      <p:sp>
        <p:nvSpPr>
          <p:cNvPr id="12" name="TextBox 12"/>
          <p:cNvSpPr txBox="1"/>
          <p:nvPr/>
        </p:nvSpPr>
        <p:spPr>
          <a:xfrm>
            <a:off x="1219201" y="7082208"/>
            <a:ext cx="7939858"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ZEN角ゴシックNEW Medium"/>
                <a:ea typeface="ZEN角ゴシックNEW Medium"/>
              </a:rPr>
              <a:t>人間関係の欲求</a:t>
            </a:r>
            <a:r>
              <a:rPr lang="en-US" sz="3399" dirty="0">
                <a:solidFill>
                  <a:srgbClr val="000000"/>
                </a:solidFill>
                <a:latin typeface="ZEN角ゴシックNEW Medium"/>
                <a:ea typeface="ZEN角ゴシックNEW Medium"/>
              </a:rPr>
              <a:t>(</a:t>
            </a:r>
            <a:r>
              <a:rPr lang="en-US" sz="3399" dirty="0" err="1">
                <a:solidFill>
                  <a:srgbClr val="000000"/>
                </a:solidFill>
                <a:latin typeface="ZEN角ゴシックNEW Medium"/>
                <a:ea typeface="ZEN角ゴシックNEW Medium"/>
              </a:rPr>
              <a:t>所属•愛し愛されの関係</a:t>
            </a:r>
            <a:r>
              <a:rPr lang="en-US" sz="3399" dirty="0">
                <a:solidFill>
                  <a:srgbClr val="000000"/>
                </a:solidFill>
                <a:latin typeface="ZEN角ゴシックNEW Medium"/>
                <a:ea typeface="ZEN角ゴシックNEW Medium"/>
              </a:rPr>
              <a:t>)</a:t>
            </a:r>
          </a:p>
        </p:txBody>
      </p:sp>
      <p:sp>
        <p:nvSpPr>
          <p:cNvPr id="13" name="TextBox 13"/>
          <p:cNvSpPr txBox="1"/>
          <p:nvPr/>
        </p:nvSpPr>
        <p:spPr>
          <a:xfrm>
            <a:off x="1219200" y="6227338"/>
            <a:ext cx="10530509"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ZEN角ゴシックNEW Medium"/>
                <a:ea typeface="ZEN角ゴシックNEW Medium"/>
              </a:rPr>
              <a:t>承認•力の欲求</a:t>
            </a:r>
            <a:r>
              <a:rPr lang="en-US" sz="3399" dirty="0">
                <a:solidFill>
                  <a:srgbClr val="000000"/>
                </a:solidFill>
                <a:latin typeface="ZEN角ゴシックNEW Medium"/>
                <a:ea typeface="ZEN角ゴシックNEW Medium"/>
              </a:rPr>
              <a:t>(</a:t>
            </a:r>
            <a:r>
              <a:rPr lang="en-US" sz="3399" dirty="0" err="1">
                <a:solidFill>
                  <a:srgbClr val="000000"/>
                </a:solidFill>
                <a:latin typeface="ZEN角ゴシックNEW Medium"/>
                <a:ea typeface="ZEN角ゴシックNEW Medium"/>
              </a:rPr>
              <a:t>存在を認めてもらいたい、社会的地位</a:t>
            </a:r>
            <a:r>
              <a:rPr lang="en-US" sz="3399" dirty="0">
                <a:solidFill>
                  <a:srgbClr val="000000"/>
                </a:solidFill>
                <a:latin typeface="ZEN角ゴシックNEW Medium"/>
                <a:ea typeface="ZEN角ゴシックNEW Medium"/>
              </a:rPr>
              <a:t>)</a:t>
            </a:r>
          </a:p>
        </p:txBody>
      </p:sp>
      <p:sp>
        <p:nvSpPr>
          <p:cNvPr id="14" name="TextBox 14"/>
          <p:cNvSpPr txBox="1"/>
          <p:nvPr/>
        </p:nvSpPr>
        <p:spPr>
          <a:xfrm>
            <a:off x="1219201" y="4517597"/>
            <a:ext cx="6502476"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ZEN角ゴシックNEW Medium"/>
                <a:ea typeface="ZEN角ゴシックNEW Medium"/>
              </a:rPr>
              <a:t>成長の欲求</a:t>
            </a:r>
            <a:r>
              <a:rPr lang="en-US" sz="3399" dirty="0">
                <a:solidFill>
                  <a:srgbClr val="000000"/>
                </a:solidFill>
                <a:latin typeface="ZEN角ゴシックNEW Medium"/>
                <a:ea typeface="ZEN角ゴシックNEW Medium"/>
              </a:rPr>
              <a:t>(</a:t>
            </a:r>
            <a:r>
              <a:rPr lang="en-US" sz="3399" dirty="0" err="1">
                <a:solidFill>
                  <a:srgbClr val="000000"/>
                </a:solidFill>
                <a:latin typeface="ZEN角ゴシックNEW Medium"/>
                <a:ea typeface="ZEN角ゴシックNEW Medium"/>
              </a:rPr>
              <a:t>もっとよくなりたい</a:t>
            </a:r>
            <a:r>
              <a:rPr lang="en-US" sz="3399" dirty="0">
                <a:solidFill>
                  <a:srgbClr val="000000"/>
                </a:solidFill>
                <a:latin typeface="ZEN角ゴシックNEW Medium"/>
                <a:ea typeface="ZEN角ゴシックNEW Medium"/>
              </a:rPr>
              <a:t>)</a:t>
            </a:r>
          </a:p>
        </p:txBody>
      </p:sp>
      <p:sp>
        <p:nvSpPr>
          <p:cNvPr id="15" name="TextBox 15"/>
          <p:cNvSpPr txBox="1"/>
          <p:nvPr/>
        </p:nvSpPr>
        <p:spPr>
          <a:xfrm>
            <a:off x="1219201" y="7937079"/>
            <a:ext cx="6212782"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ZEN角ゴシックNEW Medium"/>
                <a:ea typeface="ZEN角ゴシックNEW Medium"/>
              </a:rPr>
              <a:t>生活の安定•安全の欲求</a:t>
            </a:r>
            <a:r>
              <a:rPr lang="en-US" sz="3399" dirty="0">
                <a:solidFill>
                  <a:srgbClr val="000000"/>
                </a:solidFill>
                <a:latin typeface="ZEN角ゴシックNEW Medium"/>
                <a:ea typeface="ZEN角ゴシックNEW Medium"/>
              </a:rPr>
              <a:t>(</a:t>
            </a:r>
            <a:r>
              <a:rPr lang="en-US" sz="3399" dirty="0" err="1">
                <a:solidFill>
                  <a:srgbClr val="000000"/>
                </a:solidFill>
                <a:latin typeface="ZEN角ゴシックNEW Medium"/>
                <a:ea typeface="ZEN角ゴシックNEW Medium"/>
              </a:rPr>
              <a:t>衣食住</a:t>
            </a:r>
            <a:r>
              <a:rPr lang="en-US" sz="3399" dirty="0">
                <a:solidFill>
                  <a:srgbClr val="000000"/>
                </a:solidFill>
                <a:latin typeface="ZEN角ゴシックNEW Medium"/>
                <a:ea typeface="ZEN角ゴシックNEW Medium"/>
              </a:rPr>
              <a:t>)</a:t>
            </a:r>
          </a:p>
        </p:txBody>
      </p:sp>
      <p:sp>
        <p:nvSpPr>
          <p:cNvPr id="16" name="TextBox 16"/>
          <p:cNvSpPr txBox="1"/>
          <p:nvPr/>
        </p:nvSpPr>
        <p:spPr>
          <a:xfrm>
            <a:off x="2737500" y="896152"/>
            <a:ext cx="12527745" cy="1280248"/>
          </a:xfrm>
          <a:prstGeom prst="rect">
            <a:avLst/>
          </a:prstGeom>
        </p:spPr>
        <p:txBody>
          <a:bodyPr lIns="0" tIns="0" rIns="0" bIns="0" rtlCol="0" anchor="t">
            <a:spAutoFit/>
          </a:bodyPr>
          <a:lstStyle/>
          <a:p>
            <a:pPr>
              <a:lnSpc>
                <a:spcPts val="10308"/>
              </a:lnSpc>
            </a:pPr>
            <a:r>
              <a:rPr lang="en-US" sz="8053">
                <a:solidFill>
                  <a:srgbClr val="000000"/>
                </a:solidFill>
                <a:ea typeface="ZEN角ゴシックNEW Bold"/>
              </a:rPr>
              <a:t>自分らしさの土台は健康</a:t>
            </a:r>
          </a:p>
        </p:txBody>
      </p:sp>
      <p:grpSp>
        <p:nvGrpSpPr>
          <p:cNvPr id="17" name="Group 17"/>
          <p:cNvGrpSpPr/>
          <p:nvPr/>
        </p:nvGrpSpPr>
        <p:grpSpPr>
          <a:xfrm rot="2338341">
            <a:off x="15935604" y="1938141"/>
            <a:ext cx="1143732" cy="2245355"/>
            <a:chOff x="0" y="0"/>
            <a:chExt cx="1524976" cy="2993807"/>
          </a:xfrm>
        </p:grpSpPr>
        <p:sp>
          <p:nvSpPr>
            <p:cNvPr id="18" name="Freeform 18"/>
            <p:cNvSpPr/>
            <p:nvPr/>
          </p:nvSpPr>
          <p:spPr>
            <a:xfrm>
              <a:off x="0" y="150868"/>
              <a:ext cx="1023458" cy="2842938"/>
            </a:xfrm>
            <a:custGeom>
              <a:avLst/>
              <a:gdLst/>
              <a:ahLst/>
              <a:cxnLst/>
              <a:rect l="l" t="t" r="r" b="b"/>
              <a:pathLst>
                <a:path w="1023458" h="2842938">
                  <a:moveTo>
                    <a:pt x="0" y="0"/>
                  </a:moveTo>
                  <a:lnTo>
                    <a:pt x="1023458" y="0"/>
                  </a:lnTo>
                  <a:lnTo>
                    <a:pt x="1023458" y="2842939"/>
                  </a:lnTo>
                  <a:lnTo>
                    <a:pt x="0" y="28429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a:off x="369724" y="0"/>
              <a:ext cx="284010" cy="301737"/>
            </a:xfrm>
            <a:custGeom>
              <a:avLst/>
              <a:gdLst/>
              <a:ahLst/>
              <a:cxnLst/>
              <a:rect l="l" t="t" r="r" b="b"/>
              <a:pathLst>
                <a:path w="284010" h="301737">
                  <a:moveTo>
                    <a:pt x="0" y="0"/>
                  </a:moveTo>
                  <a:lnTo>
                    <a:pt x="284010" y="0"/>
                  </a:lnTo>
                  <a:lnTo>
                    <a:pt x="284010" y="301737"/>
                  </a:lnTo>
                  <a:lnTo>
                    <a:pt x="0" y="3017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a:off x="391159" y="727095"/>
              <a:ext cx="256007" cy="336298"/>
            </a:xfrm>
            <a:custGeom>
              <a:avLst/>
              <a:gdLst/>
              <a:ahLst/>
              <a:cxnLst/>
              <a:rect l="l" t="t" r="r" b="b"/>
              <a:pathLst>
                <a:path w="256007" h="336298">
                  <a:moveTo>
                    <a:pt x="0" y="0"/>
                  </a:moveTo>
                  <a:lnTo>
                    <a:pt x="256007" y="0"/>
                  </a:lnTo>
                  <a:lnTo>
                    <a:pt x="256007" y="336298"/>
                  </a:lnTo>
                  <a:lnTo>
                    <a:pt x="0" y="3362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a:off x="1023458" y="15330"/>
              <a:ext cx="317143" cy="317143"/>
            </a:xfrm>
            <a:custGeom>
              <a:avLst/>
              <a:gdLst/>
              <a:ahLst/>
              <a:cxnLst/>
              <a:rect l="l" t="t" r="r" b="b"/>
              <a:pathLst>
                <a:path w="317143" h="317143">
                  <a:moveTo>
                    <a:pt x="0" y="0"/>
                  </a:moveTo>
                  <a:lnTo>
                    <a:pt x="317142" y="0"/>
                  </a:lnTo>
                  <a:lnTo>
                    <a:pt x="317142" y="317143"/>
                  </a:lnTo>
                  <a:lnTo>
                    <a:pt x="0" y="3171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Freeform 22"/>
            <p:cNvSpPr/>
            <p:nvPr/>
          </p:nvSpPr>
          <p:spPr>
            <a:xfrm>
              <a:off x="857931" y="332473"/>
              <a:ext cx="165527" cy="165527"/>
            </a:xfrm>
            <a:custGeom>
              <a:avLst/>
              <a:gdLst/>
              <a:ahLst/>
              <a:cxnLst/>
              <a:rect l="l" t="t" r="r" b="b"/>
              <a:pathLst>
                <a:path w="165527" h="165527">
                  <a:moveTo>
                    <a:pt x="0" y="0"/>
                  </a:moveTo>
                  <a:lnTo>
                    <a:pt x="165527" y="0"/>
                  </a:lnTo>
                  <a:lnTo>
                    <a:pt x="165527" y="165526"/>
                  </a:lnTo>
                  <a:lnTo>
                    <a:pt x="0" y="1655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Freeform 23"/>
            <p:cNvSpPr/>
            <p:nvPr/>
          </p:nvSpPr>
          <p:spPr>
            <a:xfrm>
              <a:off x="1230243" y="386176"/>
              <a:ext cx="294733" cy="294733"/>
            </a:xfrm>
            <a:custGeom>
              <a:avLst/>
              <a:gdLst/>
              <a:ahLst/>
              <a:cxnLst/>
              <a:rect l="l" t="t" r="r" b="b"/>
              <a:pathLst>
                <a:path w="294733" h="294733">
                  <a:moveTo>
                    <a:pt x="0" y="0"/>
                  </a:moveTo>
                  <a:lnTo>
                    <a:pt x="294733" y="0"/>
                  </a:lnTo>
                  <a:lnTo>
                    <a:pt x="294733" y="294733"/>
                  </a:lnTo>
                  <a:lnTo>
                    <a:pt x="0" y="29473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grpSp>
        <p:nvGrpSpPr>
          <p:cNvPr id="24" name="Group 24"/>
          <p:cNvGrpSpPr/>
          <p:nvPr/>
        </p:nvGrpSpPr>
        <p:grpSpPr>
          <a:xfrm>
            <a:off x="11419666" y="3129411"/>
            <a:ext cx="3520912" cy="6551815"/>
            <a:chOff x="0" y="0"/>
            <a:chExt cx="4694549" cy="8735753"/>
          </a:xfrm>
        </p:grpSpPr>
        <p:grpSp>
          <p:nvGrpSpPr>
            <p:cNvPr id="25" name="Group 25"/>
            <p:cNvGrpSpPr/>
            <p:nvPr/>
          </p:nvGrpSpPr>
          <p:grpSpPr>
            <a:xfrm>
              <a:off x="0" y="25326"/>
              <a:ext cx="4694549" cy="8710427"/>
              <a:chOff x="0" y="0"/>
              <a:chExt cx="383307" cy="711200"/>
            </a:xfrm>
          </p:grpSpPr>
          <p:sp>
            <p:nvSpPr>
              <p:cNvPr id="26" name="Freeform 26"/>
              <p:cNvSpPr/>
              <p:nvPr/>
            </p:nvSpPr>
            <p:spPr>
              <a:xfrm>
                <a:off x="0" y="0"/>
                <a:ext cx="383307" cy="711200"/>
              </a:xfrm>
              <a:custGeom>
                <a:avLst/>
                <a:gdLst/>
                <a:ahLst/>
                <a:cxnLst/>
                <a:rect l="l" t="t" r="r" b="b"/>
                <a:pathLst>
                  <a:path w="383307" h="711200">
                    <a:moveTo>
                      <a:pt x="191653" y="0"/>
                    </a:moveTo>
                    <a:lnTo>
                      <a:pt x="383307" y="711200"/>
                    </a:lnTo>
                    <a:lnTo>
                      <a:pt x="0" y="711200"/>
                    </a:lnTo>
                    <a:lnTo>
                      <a:pt x="191653" y="0"/>
                    </a:lnTo>
                    <a:close/>
                  </a:path>
                </a:pathLst>
              </a:custGeom>
              <a:solidFill>
                <a:srgbClr val="E60012"/>
              </a:solidFill>
              <a:ln cap="sq">
                <a:noFill/>
                <a:prstDash val="solid"/>
                <a:miter/>
              </a:ln>
            </p:spPr>
          </p:sp>
          <p:sp>
            <p:nvSpPr>
              <p:cNvPr id="27" name="TextBox 27"/>
              <p:cNvSpPr txBox="1"/>
              <p:nvPr/>
            </p:nvSpPr>
            <p:spPr>
              <a:xfrm>
                <a:off x="59892" y="282575"/>
                <a:ext cx="263523" cy="377825"/>
              </a:xfrm>
              <a:prstGeom prst="rect">
                <a:avLst/>
              </a:prstGeom>
            </p:spPr>
            <p:txBody>
              <a:bodyPr lIns="50800" tIns="50800" rIns="50800" bIns="50800" rtlCol="0" anchor="ctr"/>
              <a:lstStyle/>
              <a:p>
                <a:pPr algn="ctr">
                  <a:lnSpc>
                    <a:spcPts val="2660"/>
                  </a:lnSpc>
                </a:pPr>
                <a:endParaRPr/>
              </a:p>
            </p:txBody>
          </p:sp>
        </p:grpSp>
        <p:grpSp>
          <p:nvGrpSpPr>
            <p:cNvPr id="28" name="Group 28"/>
            <p:cNvGrpSpPr/>
            <p:nvPr/>
          </p:nvGrpSpPr>
          <p:grpSpPr>
            <a:xfrm>
              <a:off x="314086" y="0"/>
              <a:ext cx="4066378" cy="7544896"/>
              <a:chOff x="0" y="0"/>
              <a:chExt cx="383307" cy="711200"/>
            </a:xfrm>
          </p:grpSpPr>
          <p:sp>
            <p:nvSpPr>
              <p:cNvPr id="29" name="Freeform 29"/>
              <p:cNvSpPr/>
              <p:nvPr/>
            </p:nvSpPr>
            <p:spPr>
              <a:xfrm>
                <a:off x="0" y="0"/>
                <a:ext cx="383307" cy="711200"/>
              </a:xfrm>
              <a:custGeom>
                <a:avLst/>
                <a:gdLst/>
                <a:ahLst/>
                <a:cxnLst/>
                <a:rect l="l" t="t" r="r" b="b"/>
                <a:pathLst>
                  <a:path w="383307" h="711200">
                    <a:moveTo>
                      <a:pt x="191653" y="0"/>
                    </a:moveTo>
                    <a:lnTo>
                      <a:pt x="383307" y="711200"/>
                    </a:lnTo>
                    <a:lnTo>
                      <a:pt x="0" y="711200"/>
                    </a:lnTo>
                    <a:lnTo>
                      <a:pt x="191653" y="0"/>
                    </a:lnTo>
                    <a:close/>
                  </a:path>
                </a:pathLst>
              </a:custGeom>
              <a:solidFill>
                <a:srgbClr val="FFFBFD"/>
              </a:solidFill>
              <a:ln cap="sq">
                <a:noFill/>
                <a:prstDash val="solid"/>
                <a:miter/>
              </a:ln>
            </p:spPr>
          </p:sp>
          <p:sp>
            <p:nvSpPr>
              <p:cNvPr id="30" name="TextBox 30"/>
              <p:cNvSpPr txBox="1"/>
              <p:nvPr/>
            </p:nvSpPr>
            <p:spPr>
              <a:xfrm>
                <a:off x="59892" y="282575"/>
                <a:ext cx="263523" cy="377825"/>
              </a:xfrm>
              <a:prstGeom prst="rect">
                <a:avLst/>
              </a:prstGeom>
            </p:spPr>
            <p:txBody>
              <a:bodyPr lIns="50800" tIns="50800" rIns="50800" bIns="50800" rtlCol="0" anchor="ctr"/>
              <a:lstStyle/>
              <a:p>
                <a:pPr algn="ctr">
                  <a:lnSpc>
                    <a:spcPts val="2660"/>
                  </a:lnSpc>
                </a:pPr>
                <a:endParaRPr/>
              </a:p>
            </p:txBody>
          </p:sp>
        </p:grpSp>
      </p:grpSp>
      <p:grpSp>
        <p:nvGrpSpPr>
          <p:cNvPr id="31" name="Group 31"/>
          <p:cNvGrpSpPr/>
          <p:nvPr/>
        </p:nvGrpSpPr>
        <p:grpSpPr>
          <a:xfrm rot="95130">
            <a:off x="12061848" y="3119886"/>
            <a:ext cx="4348296" cy="5684650"/>
            <a:chOff x="0" y="0"/>
            <a:chExt cx="5797728" cy="7579533"/>
          </a:xfrm>
        </p:grpSpPr>
        <p:grpSp>
          <p:nvGrpSpPr>
            <p:cNvPr id="32" name="Group 32"/>
            <p:cNvGrpSpPr/>
            <p:nvPr/>
          </p:nvGrpSpPr>
          <p:grpSpPr>
            <a:xfrm>
              <a:off x="0" y="12700"/>
              <a:ext cx="5797728" cy="7566833"/>
              <a:chOff x="0" y="0"/>
              <a:chExt cx="544923" cy="711200"/>
            </a:xfrm>
          </p:grpSpPr>
          <p:sp>
            <p:nvSpPr>
              <p:cNvPr id="33" name="Freeform 33"/>
              <p:cNvSpPr/>
              <p:nvPr/>
            </p:nvSpPr>
            <p:spPr>
              <a:xfrm>
                <a:off x="0" y="0"/>
                <a:ext cx="544923" cy="711200"/>
              </a:xfrm>
              <a:custGeom>
                <a:avLst/>
                <a:gdLst/>
                <a:ahLst/>
                <a:cxnLst/>
                <a:rect l="l" t="t" r="r" b="b"/>
                <a:pathLst>
                  <a:path w="544923" h="711200">
                    <a:moveTo>
                      <a:pt x="272462" y="0"/>
                    </a:moveTo>
                    <a:lnTo>
                      <a:pt x="544923" y="711200"/>
                    </a:lnTo>
                    <a:lnTo>
                      <a:pt x="0" y="711200"/>
                    </a:lnTo>
                    <a:lnTo>
                      <a:pt x="272462" y="0"/>
                    </a:lnTo>
                    <a:close/>
                  </a:path>
                </a:pathLst>
              </a:custGeom>
              <a:solidFill>
                <a:srgbClr val="F39800"/>
              </a:solidFill>
              <a:ln cap="sq">
                <a:noFill/>
                <a:prstDash val="solid"/>
                <a:miter/>
              </a:ln>
            </p:spPr>
          </p:sp>
          <p:sp>
            <p:nvSpPr>
              <p:cNvPr id="34" name="TextBox 34"/>
              <p:cNvSpPr txBox="1"/>
              <p:nvPr/>
            </p:nvSpPr>
            <p:spPr>
              <a:xfrm>
                <a:off x="85144" y="282575"/>
                <a:ext cx="374635" cy="377825"/>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434181" y="0"/>
              <a:ext cx="4929365" cy="6433500"/>
              <a:chOff x="0" y="0"/>
              <a:chExt cx="544923" cy="711200"/>
            </a:xfrm>
          </p:grpSpPr>
          <p:sp>
            <p:nvSpPr>
              <p:cNvPr id="36" name="Freeform 36"/>
              <p:cNvSpPr/>
              <p:nvPr/>
            </p:nvSpPr>
            <p:spPr>
              <a:xfrm>
                <a:off x="0" y="0"/>
                <a:ext cx="544923" cy="711200"/>
              </a:xfrm>
              <a:custGeom>
                <a:avLst/>
                <a:gdLst/>
                <a:ahLst/>
                <a:cxnLst/>
                <a:rect l="l" t="t" r="r" b="b"/>
                <a:pathLst>
                  <a:path w="544923" h="711200">
                    <a:moveTo>
                      <a:pt x="272462" y="0"/>
                    </a:moveTo>
                    <a:lnTo>
                      <a:pt x="544923" y="711200"/>
                    </a:lnTo>
                    <a:lnTo>
                      <a:pt x="0" y="711200"/>
                    </a:lnTo>
                    <a:lnTo>
                      <a:pt x="272462" y="0"/>
                    </a:lnTo>
                    <a:close/>
                  </a:path>
                </a:pathLst>
              </a:custGeom>
              <a:solidFill>
                <a:srgbClr val="FFFBFD"/>
              </a:solidFill>
              <a:ln cap="sq">
                <a:noFill/>
                <a:prstDash val="solid"/>
                <a:miter/>
              </a:ln>
            </p:spPr>
          </p:sp>
          <p:sp>
            <p:nvSpPr>
              <p:cNvPr id="37" name="TextBox 37"/>
              <p:cNvSpPr txBox="1"/>
              <p:nvPr/>
            </p:nvSpPr>
            <p:spPr>
              <a:xfrm>
                <a:off x="85144" y="282575"/>
                <a:ext cx="374635" cy="377825"/>
              </a:xfrm>
              <a:prstGeom prst="rect">
                <a:avLst/>
              </a:prstGeom>
            </p:spPr>
            <p:txBody>
              <a:bodyPr lIns="50800" tIns="50800" rIns="50800" bIns="50800" rtlCol="0" anchor="ctr"/>
              <a:lstStyle/>
              <a:p>
                <a:pPr algn="ctr">
                  <a:lnSpc>
                    <a:spcPts val="2659"/>
                  </a:lnSpc>
                </a:pPr>
                <a:endParaRPr/>
              </a:p>
            </p:txBody>
          </p:sp>
        </p:grpSp>
      </p:grpSp>
      <p:grpSp>
        <p:nvGrpSpPr>
          <p:cNvPr id="38" name="Group 38"/>
          <p:cNvGrpSpPr/>
          <p:nvPr/>
        </p:nvGrpSpPr>
        <p:grpSpPr>
          <a:xfrm rot="104733">
            <a:off x="11681401" y="3084248"/>
            <a:ext cx="4155710" cy="4825125"/>
            <a:chOff x="0" y="0"/>
            <a:chExt cx="5540947" cy="6433500"/>
          </a:xfrm>
        </p:grpSpPr>
        <p:grpSp>
          <p:nvGrpSpPr>
            <p:cNvPr id="39" name="Group 39"/>
            <p:cNvGrpSpPr/>
            <p:nvPr/>
          </p:nvGrpSpPr>
          <p:grpSpPr>
            <a:xfrm>
              <a:off x="0" y="0"/>
              <a:ext cx="5540947" cy="6433500"/>
              <a:chOff x="0" y="0"/>
              <a:chExt cx="612531" cy="711200"/>
            </a:xfrm>
          </p:grpSpPr>
          <p:sp>
            <p:nvSpPr>
              <p:cNvPr id="40" name="Freeform 40"/>
              <p:cNvSpPr/>
              <p:nvPr/>
            </p:nvSpPr>
            <p:spPr>
              <a:xfrm>
                <a:off x="0" y="0"/>
                <a:ext cx="612531" cy="711200"/>
              </a:xfrm>
              <a:custGeom>
                <a:avLst/>
                <a:gdLst/>
                <a:ahLst/>
                <a:cxnLst/>
                <a:rect l="l" t="t" r="r" b="b"/>
                <a:pathLst>
                  <a:path w="612531" h="711200">
                    <a:moveTo>
                      <a:pt x="306266" y="0"/>
                    </a:moveTo>
                    <a:lnTo>
                      <a:pt x="612531" y="711200"/>
                    </a:lnTo>
                    <a:lnTo>
                      <a:pt x="0" y="711200"/>
                    </a:lnTo>
                    <a:lnTo>
                      <a:pt x="306266" y="0"/>
                    </a:lnTo>
                    <a:close/>
                  </a:path>
                </a:pathLst>
              </a:custGeom>
              <a:solidFill>
                <a:srgbClr val="FFF100"/>
              </a:solidFill>
              <a:ln cap="sq">
                <a:noFill/>
                <a:prstDash val="solid"/>
                <a:miter/>
              </a:ln>
            </p:spPr>
          </p:sp>
          <p:sp>
            <p:nvSpPr>
              <p:cNvPr id="41" name="TextBox 41"/>
              <p:cNvSpPr txBox="1"/>
              <p:nvPr/>
            </p:nvSpPr>
            <p:spPr>
              <a:xfrm>
                <a:off x="95708" y="282575"/>
                <a:ext cx="421115" cy="377825"/>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478269" y="0"/>
              <a:ext cx="4584408" cy="5322880"/>
              <a:chOff x="0" y="0"/>
              <a:chExt cx="612531" cy="711200"/>
            </a:xfrm>
          </p:grpSpPr>
          <p:sp>
            <p:nvSpPr>
              <p:cNvPr id="43" name="Freeform 43"/>
              <p:cNvSpPr/>
              <p:nvPr/>
            </p:nvSpPr>
            <p:spPr>
              <a:xfrm>
                <a:off x="0" y="0"/>
                <a:ext cx="612531" cy="711200"/>
              </a:xfrm>
              <a:custGeom>
                <a:avLst/>
                <a:gdLst/>
                <a:ahLst/>
                <a:cxnLst/>
                <a:rect l="l" t="t" r="r" b="b"/>
                <a:pathLst>
                  <a:path w="612531" h="711200">
                    <a:moveTo>
                      <a:pt x="306266" y="0"/>
                    </a:moveTo>
                    <a:lnTo>
                      <a:pt x="612531" y="711200"/>
                    </a:lnTo>
                    <a:lnTo>
                      <a:pt x="0" y="711200"/>
                    </a:lnTo>
                    <a:lnTo>
                      <a:pt x="306266" y="0"/>
                    </a:lnTo>
                    <a:close/>
                  </a:path>
                </a:pathLst>
              </a:custGeom>
              <a:solidFill>
                <a:srgbClr val="FFFBFD"/>
              </a:solidFill>
              <a:ln cap="sq">
                <a:noFill/>
                <a:prstDash val="solid"/>
                <a:miter/>
              </a:ln>
            </p:spPr>
          </p:sp>
          <p:sp>
            <p:nvSpPr>
              <p:cNvPr id="44" name="TextBox 44"/>
              <p:cNvSpPr txBox="1"/>
              <p:nvPr/>
            </p:nvSpPr>
            <p:spPr>
              <a:xfrm>
                <a:off x="95708" y="282575"/>
                <a:ext cx="421115" cy="377825"/>
              </a:xfrm>
              <a:prstGeom prst="rect">
                <a:avLst/>
              </a:prstGeom>
            </p:spPr>
            <p:txBody>
              <a:bodyPr lIns="50800" tIns="50800" rIns="50800" bIns="50800" rtlCol="0" anchor="ctr"/>
              <a:lstStyle/>
              <a:p>
                <a:pPr algn="ctr">
                  <a:lnSpc>
                    <a:spcPts val="2659"/>
                  </a:lnSpc>
                </a:pPr>
                <a:endParaRPr/>
              </a:p>
            </p:txBody>
          </p:sp>
        </p:grpSp>
      </p:grpSp>
      <p:grpSp>
        <p:nvGrpSpPr>
          <p:cNvPr id="45" name="Group 45"/>
          <p:cNvGrpSpPr/>
          <p:nvPr/>
        </p:nvGrpSpPr>
        <p:grpSpPr>
          <a:xfrm rot="224923">
            <a:off x="12680405" y="3097145"/>
            <a:ext cx="3700207" cy="4001685"/>
            <a:chOff x="0" y="0"/>
            <a:chExt cx="4933609" cy="5335580"/>
          </a:xfrm>
        </p:grpSpPr>
        <p:grpSp>
          <p:nvGrpSpPr>
            <p:cNvPr id="46" name="Group 46"/>
            <p:cNvGrpSpPr/>
            <p:nvPr/>
          </p:nvGrpSpPr>
          <p:grpSpPr>
            <a:xfrm>
              <a:off x="0" y="12700"/>
              <a:ext cx="4933609" cy="5322880"/>
              <a:chOff x="0" y="0"/>
              <a:chExt cx="659189" cy="711200"/>
            </a:xfrm>
          </p:grpSpPr>
          <p:sp>
            <p:nvSpPr>
              <p:cNvPr id="47" name="Freeform 47"/>
              <p:cNvSpPr/>
              <p:nvPr/>
            </p:nvSpPr>
            <p:spPr>
              <a:xfrm>
                <a:off x="0" y="0"/>
                <a:ext cx="659189" cy="711200"/>
              </a:xfrm>
              <a:custGeom>
                <a:avLst/>
                <a:gdLst/>
                <a:ahLst/>
                <a:cxnLst/>
                <a:rect l="l" t="t" r="r" b="b"/>
                <a:pathLst>
                  <a:path w="659189" h="711200">
                    <a:moveTo>
                      <a:pt x="329594" y="0"/>
                    </a:moveTo>
                    <a:lnTo>
                      <a:pt x="659189" y="711200"/>
                    </a:lnTo>
                    <a:lnTo>
                      <a:pt x="0" y="711200"/>
                    </a:lnTo>
                    <a:lnTo>
                      <a:pt x="329594" y="0"/>
                    </a:lnTo>
                    <a:close/>
                  </a:path>
                </a:pathLst>
              </a:custGeom>
              <a:solidFill>
                <a:srgbClr val="009944"/>
              </a:solidFill>
              <a:ln cap="sq">
                <a:noFill/>
                <a:prstDash val="solid"/>
                <a:miter/>
              </a:ln>
            </p:spPr>
          </p:sp>
          <p:sp>
            <p:nvSpPr>
              <p:cNvPr id="48" name="TextBox 48"/>
              <p:cNvSpPr txBox="1"/>
              <p:nvPr/>
            </p:nvSpPr>
            <p:spPr>
              <a:xfrm>
                <a:off x="102998" y="282575"/>
                <a:ext cx="453192" cy="377825"/>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529323" y="0"/>
              <a:ext cx="3874964" cy="4180705"/>
              <a:chOff x="0" y="0"/>
              <a:chExt cx="659189" cy="711200"/>
            </a:xfrm>
          </p:grpSpPr>
          <p:sp>
            <p:nvSpPr>
              <p:cNvPr id="50" name="Freeform 50"/>
              <p:cNvSpPr/>
              <p:nvPr/>
            </p:nvSpPr>
            <p:spPr>
              <a:xfrm>
                <a:off x="0" y="0"/>
                <a:ext cx="659189" cy="711200"/>
              </a:xfrm>
              <a:custGeom>
                <a:avLst/>
                <a:gdLst/>
                <a:ahLst/>
                <a:cxnLst/>
                <a:rect l="l" t="t" r="r" b="b"/>
                <a:pathLst>
                  <a:path w="659189" h="711200">
                    <a:moveTo>
                      <a:pt x="329594" y="0"/>
                    </a:moveTo>
                    <a:lnTo>
                      <a:pt x="659189" y="711200"/>
                    </a:lnTo>
                    <a:lnTo>
                      <a:pt x="0" y="711200"/>
                    </a:lnTo>
                    <a:lnTo>
                      <a:pt x="329594" y="0"/>
                    </a:lnTo>
                    <a:close/>
                  </a:path>
                </a:pathLst>
              </a:custGeom>
              <a:solidFill>
                <a:srgbClr val="FFFBFD"/>
              </a:solidFill>
              <a:ln cap="sq">
                <a:noFill/>
                <a:prstDash val="solid"/>
                <a:miter/>
              </a:ln>
            </p:spPr>
          </p:sp>
          <p:sp>
            <p:nvSpPr>
              <p:cNvPr id="51" name="TextBox 51"/>
              <p:cNvSpPr txBox="1"/>
              <p:nvPr/>
            </p:nvSpPr>
            <p:spPr>
              <a:xfrm>
                <a:off x="102998" y="282575"/>
                <a:ext cx="453192" cy="377825"/>
              </a:xfrm>
              <a:prstGeom prst="rect">
                <a:avLst/>
              </a:prstGeom>
            </p:spPr>
            <p:txBody>
              <a:bodyPr lIns="50800" tIns="50800" rIns="50800" bIns="50800" rtlCol="0" anchor="ctr"/>
              <a:lstStyle/>
              <a:p>
                <a:pPr algn="ctr">
                  <a:lnSpc>
                    <a:spcPts val="2659"/>
                  </a:lnSpc>
                </a:pPr>
                <a:endParaRPr/>
              </a:p>
            </p:txBody>
          </p:sp>
        </p:grpSp>
      </p:grpSp>
      <p:grpSp>
        <p:nvGrpSpPr>
          <p:cNvPr id="52" name="Group 52"/>
          <p:cNvGrpSpPr/>
          <p:nvPr/>
        </p:nvGrpSpPr>
        <p:grpSpPr>
          <a:xfrm rot="128609">
            <a:off x="12177944" y="3040404"/>
            <a:ext cx="3569383" cy="3145054"/>
            <a:chOff x="0" y="0"/>
            <a:chExt cx="4759177" cy="4193405"/>
          </a:xfrm>
        </p:grpSpPr>
        <p:grpSp>
          <p:nvGrpSpPr>
            <p:cNvPr id="53" name="Group 53"/>
            <p:cNvGrpSpPr/>
            <p:nvPr/>
          </p:nvGrpSpPr>
          <p:grpSpPr>
            <a:xfrm>
              <a:off x="0" y="12700"/>
              <a:ext cx="4759177" cy="4180705"/>
              <a:chOff x="0" y="0"/>
              <a:chExt cx="809607" cy="711200"/>
            </a:xfrm>
          </p:grpSpPr>
          <p:sp>
            <p:nvSpPr>
              <p:cNvPr id="54" name="Freeform 54"/>
              <p:cNvSpPr/>
              <p:nvPr/>
            </p:nvSpPr>
            <p:spPr>
              <a:xfrm>
                <a:off x="0" y="0"/>
                <a:ext cx="809607" cy="711200"/>
              </a:xfrm>
              <a:custGeom>
                <a:avLst/>
                <a:gdLst/>
                <a:ahLst/>
                <a:cxnLst/>
                <a:rect l="l" t="t" r="r" b="b"/>
                <a:pathLst>
                  <a:path w="809607" h="711200">
                    <a:moveTo>
                      <a:pt x="404803" y="0"/>
                    </a:moveTo>
                    <a:lnTo>
                      <a:pt x="809607" y="711200"/>
                    </a:lnTo>
                    <a:lnTo>
                      <a:pt x="0" y="711200"/>
                    </a:lnTo>
                    <a:lnTo>
                      <a:pt x="404803" y="0"/>
                    </a:lnTo>
                    <a:close/>
                  </a:path>
                </a:pathLst>
              </a:custGeom>
              <a:solidFill>
                <a:srgbClr val="0068B7"/>
              </a:solidFill>
              <a:ln cap="sq">
                <a:noFill/>
                <a:prstDash val="solid"/>
                <a:miter/>
              </a:ln>
            </p:spPr>
          </p:sp>
          <p:sp>
            <p:nvSpPr>
              <p:cNvPr id="55" name="TextBox 55"/>
              <p:cNvSpPr txBox="1"/>
              <p:nvPr/>
            </p:nvSpPr>
            <p:spPr>
              <a:xfrm>
                <a:off x="126501" y="282575"/>
                <a:ext cx="556605" cy="377825"/>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678530" y="0"/>
              <a:ext cx="3402117" cy="2988593"/>
              <a:chOff x="0" y="0"/>
              <a:chExt cx="809607" cy="711200"/>
            </a:xfrm>
          </p:grpSpPr>
          <p:sp>
            <p:nvSpPr>
              <p:cNvPr id="57" name="Freeform 57"/>
              <p:cNvSpPr/>
              <p:nvPr/>
            </p:nvSpPr>
            <p:spPr>
              <a:xfrm>
                <a:off x="0" y="0"/>
                <a:ext cx="809607" cy="711200"/>
              </a:xfrm>
              <a:custGeom>
                <a:avLst/>
                <a:gdLst/>
                <a:ahLst/>
                <a:cxnLst/>
                <a:rect l="l" t="t" r="r" b="b"/>
                <a:pathLst>
                  <a:path w="809607" h="711200">
                    <a:moveTo>
                      <a:pt x="404803" y="0"/>
                    </a:moveTo>
                    <a:lnTo>
                      <a:pt x="809607" y="711200"/>
                    </a:lnTo>
                    <a:lnTo>
                      <a:pt x="0" y="711200"/>
                    </a:lnTo>
                    <a:lnTo>
                      <a:pt x="404803" y="0"/>
                    </a:lnTo>
                    <a:close/>
                  </a:path>
                </a:pathLst>
              </a:custGeom>
              <a:solidFill>
                <a:srgbClr val="FFFBFD"/>
              </a:solidFill>
              <a:ln cap="sq">
                <a:noFill/>
                <a:prstDash val="solid"/>
                <a:miter/>
              </a:ln>
            </p:spPr>
          </p:sp>
          <p:sp>
            <p:nvSpPr>
              <p:cNvPr id="58" name="TextBox 58"/>
              <p:cNvSpPr txBox="1"/>
              <p:nvPr/>
            </p:nvSpPr>
            <p:spPr>
              <a:xfrm>
                <a:off x="126501" y="282575"/>
                <a:ext cx="556605" cy="377825"/>
              </a:xfrm>
              <a:prstGeom prst="rect">
                <a:avLst/>
              </a:prstGeom>
            </p:spPr>
            <p:txBody>
              <a:bodyPr lIns="50800" tIns="50800" rIns="50800" bIns="50800" rtlCol="0" anchor="ctr"/>
              <a:lstStyle/>
              <a:p>
                <a:pPr algn="ctr">
                  <a:lnSpc>
                    <a:spcPts val="2659"/>
                  </a:lnSpc>
                </a:pPr>
                <a:endParaRPr/>
              </a:p>
            </p:txBody>
          </p:sp>
        </p:grpSp>
      </p:grpSp>
      <p:grpSp>
        <p:nvGrpSpPr>
          <p:cNvPr id="59" name="Group 59"/>
          <p:cNvGrpSpPr/>
          <p:nvPr/>
        </p:nvGrpSpPr>
        <p:grpSpPr>
          <a:xfrm rot="273114">
            <a:off x="13157961" y="3072852"/>
            <a:ext cx="2561652" cy="2250970"/>
            <a:chOff x="0" y="0"/>
            <a:chExt cx="3415535" cy="3001293"/>
          </a:xfrm>
        </p:grpSpPr>
        <p:grpSp>
          <p:nvGrpSpPr>
            <p:cNvPr id="60" name="Group 60"/>
            <p:cNvGrpSpPr/>
            <p:nvPr/>
          </p:nvGrpSpPr>
          <p:grpSpPr>
            <a:xfrm>
              <a:off x="0" y="12700"/>
              <a:ext cx="3415535" cy="2988593"/>
              <a:chOff x="0" y="0"/>
              <a:chExt cx="812800" cy="711200"/>
            </a:xfrm>
          </p:grpSpPr>
          <p:sp>
            <p:nvSpPr>
              <p:cNvPr id="61" name="Freeform 6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20783"/>
              </a:solidFill>
              <a:ln cap="sq">
                <a:noFill/>
                <a:prstDash val="solid"/>
                <a:miter/>
              </a:ln>
            </p:spPr>
          </p:sp>
          <p:sp>
            <p:nvSpPr>
              <p:cNvPr id="62" name="TextBox 62"/>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63" name="Group 63"/>
            <p:cNvGrpSpPr/>
            <p:nvPr/>
          </p:nvGrpSpPr>
          <p:grpSpPr>
            <a:xfrm>
              <a:off x="632681" y="0"/>
              <a:ext cx="2150173" cy="1881401"/>
              <a:chOff x="0" y="0"/>
              <a:chExt cx="812800" cy="711200"/>
            </a:xfrm>
          </p:grpSpPr>
          <p:sp>
            <p:nvSpPr>
              <p:cNvPr id="64" name="Freeform 6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BFD"/>
              </a:solidFill>
              <a:ln cap="sq">
                <a:noFill/>
                <a:prstDash val="solid"/>
                <a:miter/>
              </a:ln>
            </p:spPr>
          </p:sp>
          <p:sp>
            <p:nvSpPr>
              <p:cNvPr id="65" name="TextBox 65"/>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sp>
        <p:nvSpPr>
          <p:cNvPr id="66" name="TextBox 66"/>
          <p:cNvSpPr txBox="1"/>
          <p:nvPr/>
        </p:nvSpPr>
        <p:spPr>
          <a:xfrm>
            <a:off x="5089942" y="5443668"/>
            <a:ext cx="7463604" cy="455295"/>
          </a:xfrm>
          <a:prstGeom prst="rect">
            <a:avLst/>
          </a:prstGeom>
        </p:spPr>
        <p:txBody>
          <a:bodyPr lIns="0" tIns="0" rIns="0" bIns="0" rtlCol="0" anchor="t">
            <a:spAutoFit/>
          </a:bodyPr>
          <a:lstStyle/>
          <a:p>
            <a:pPr>
              <a:lnSpc>
                <a:spcPts val="3780"/>
              </a:lnSpc>
            </a:pPr>
            <a:r>
              <a:rPr lang="en-US" sz="2700">
                <a:solidFill>
                  <a:srgbClr val="000000"/>
                </a:solidFill>
                <a:latin typeface="ZEN角ゴシックNEW Medium"/>
                <a:ea typeface="ZEN角ゴシックNEW Medium"/>
              </a:rPr>
              <a:t>(心•自由•経済•空間全てにおいて楽しんでいる)</a:t>
            </a:r>
          </a:p>
        </p:txBody>
      </p:sp>
      <p:sp>
        <p:nvSpPr>
          <p:cNvPr id="67" name="AutoShape 67"/>
          <p:cNvSpPr/>
          <p:nvPr/>
        </p:nvSpPr>
        <p:spPr>
          <a:xfrm flipV="1">
            <a:off x="3565374" y="3958762"/>
            <a:ext cx="10397261" cy="0"/>
          </a:xfrm>
          <a:prstGeom prst="line">
            <a:avLst/>
          </a:prstGeom>
          <a:ln w="38100" cap="flat">
            <a:solidFill>
              <a:srgbClr val="000000"/>
            </a:solidFill>
            <a:prstDash val="sysDot"/>
            <a:headEnd type="none" w="sm" len="sm"/>
            <a:tailEnd type="none" w="sm" len="sm"/>
          </a:ln>
        </p:spPr>
      </p:sp>
      <p:sp>
        <p:nvSpPr>
          <p:cNvPr id="68" name="AutoShape 68"/>
          <p:cNvSpPr/>
          <p:nvPr/>
        </p:nvSpPr>
        <p:spPr>
          <a:xfrm>
            <a:off x="7987104" y="4910867"/>
            <a:ext cx="5975531" cy="0"/>
          </a:xfrm>
          <a:prstGeom prst="line">
            <a:avLst/>
          </a:prstGeom>
          <a:ln w="38100" cap="flat">
            <a:solidFill>
              <a:srgbClr val="000000"/>
            </a:solidFill>
            <a:prstDash val="sysDot"/>
            <a:headEnd type="none" w="sm" len="sm"/>
            <a:tailEnd type="none" w="sm" len="sm"/>
          </a:ln>
        </p:spPr>
      </p:sp>
      <p:sp>
        <p:nvSpPr>
          <p:cNvPr id="69" name="AutoShape 69"/>
          <p:cNvSpPr/>
          <p:nvPr/>
        </p:nvSpPr>
        <p:spPr>
          <a:xfrm>
            <a:off x="9293140" y="7473641"/>
            <a:ext cx="4669495" cy="0"/>
          </a:xfrm>
          <a:prstGeom prst="line">
            <a:avLst/>
          </a:prstGeom>
          <a:ln w="38100" cap="flat">
            <a:solidFill>
              <a:srgbClr val="000000"/>
            </a:solidFill>
            <a:prstDash val="sysDot"/>
            <a:headEnd type="none" w="sm" len="sm"/>
            <a:tailEnd type="none" w="sm" len="sm"/>
          </a:ln>
        </p:spPr>
      </p:sp>
      <p:sp>
        <p:nvSpPr>
          <p:cNvPr id="70" name="AutoShape 70"/>
          <p:cNvSpPr/>
          <p:nvPr/>
        </p:nvSpPr>
        <p:spPr>
          <a:xfrm>
            <a:off x="7721675" y="8337424"/>
            <a:ext cx="6240959" cy="0"/>
          </a:xfrm>
          <a:prstGeom prst="line">
            <a:avLst/>
          </a:prstGeom>
          <a:ln w="38100" cap="flat">
            <a:solidFill>
              <a:srgbClr val="000000"/>
            </a:solidFill>
            <a:prstDash val="sysDot"/>
            <a:headEnd type="none" w="sm" len="sm"/>
            <a:tailEnd type="none" w="sm" len="sm"/>
          </a:ln>
        </p:spPr>
      </p:sp>
      <p:sp>
        <p:nvSpPr>
          <p:cNvPr id="71" name="AutoShape 71"/>
          <p:cNvSpPr/>
          <p:nvPr/>
        </p:nvSpPr>
        <p:spPr>
          <a:xfrm>
            <a:off x="7301850" y="9172632"/>
            <a:ext cx="6660785" cy="0"/>
          </a:xfrm>
          <a:prstGeom prst="line">
            <a:avLst/>
          </a:prstGeom>
          <a:ln w="38100" cap="flat">
            <a:solidFill>
              <a:srgbClr val="000000"/>
            </a:solidFill>
            <a:prstDash val="sysDot"/>
            <a:headEnd type="none" w="sm" len="sm"/>
            <a:tailEnd type="none" w="sm" len="sm"/>
          </a:ln>
        </p:spPr>
      </p:sp>
      <p:grpSp>
        <p:nvGrpSpPr>
          <p:cNvPr id="72" name="Group 72"/>
          <p:cNvGrpSpPr/>
          <p:nvPr/>
        </p:nvGrpSpPr>
        <p:grpSpPr>
          <a:xfrm rot="1024581">
            <a:off x="14134263" y="3103813"/>
            <a:ext cx="1612630" cy="1411051"/>
            <a:chOff x="0" y="0"/>
            <a:chExt cx="812800" cy="711200"/>
          </a:xfrm>
        </p:grpSpPr>
        <p:sp>
          <p:nvSpPr>
            <p:cNvPr id="73" name="Freeform 7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A55B9A"/>
            </a:solidFill>
            <a:ln cap="sq">
              <a:noFill/>
              <a:prstDash val="solid"/>
              <a:miter/>
            </a:ln>
          </p:spPr>
        </p:sp>
        <p:sp>
          <p:nvSpPr>
            <p:cNvPr id="74" name="TextBox 74"/>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sp>
        <p:nvSpPr>
          <p:cNvPr id="75" name="AutoShape 75"/>
          <p:cNvSpPr/>
          <p:nvPr/>
        </p:nvSpPr>
        <p:spPr>
          <a:xfrm>
            <a:off x="12269931" y="5908000"/>
            <a:ext cx="1845104" cy="0"/>
          </a:xfrm>
          <a:prstGeom prst="line">
            <a:avLst/>
          </a:prstGeom>
          <a:ln w="38100" cap="flat">
            <a:solidFill>
              <a:srgbClr val="000000"/>
            </a:solidFill>
            <a:prstDash val="sysDot"/>
            <a:headEnd type="none" w="sm" len="sm"/>
            <a:tailEnd type="none" w="sm" len="sm"/>
          </a:ln>
        </p:spPr>
      </p:sp>
      <p:sp>
        <p:nvSpPr>
          <p:cNvPr id="76" name="AutoShape 76"/>
          <p:cNvSpPr/>
          <p:nvPr/>
        </p:nvSpPr>
        <p:spPr>
          <a:xfrm>
            <a:off x="11902109" y="6790833"/>
            <a:ext cx="2174513" cy="0"/>
          </a:xfrm>
          <a:prstGeom prst="line">
            <a:avLst/>
          </a:prstGeom>
          <a:ln w="38100" cap="flat">
            <a:solidFill>
              <a:srgbClr val="000000"/>
            </a:solidFill>
            <a:prstDash val="sysDot"/>
            <a:headEnd type="none" w="sm" len="sm"/>
            <a:tailEnd type="none" w="sm" len="sm"/>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a:off x="5075492" y="1028700"/>
            <a:ext cx="8137017" cy="8229600"/>
          </a:xfrm>
          <a:custGeom>
            <a:avLst/>
            <a:gdLst/>
            <a:ahLst/>
            <a:cxnLst/>
            <a:rect l="l" t="t" r="r" b="b"/>
            <a:pathLst>
              <a:path w="8137017" h="8229600">
                <a:moveTo>
                  <a:pt x="0" y="0"/>
                </a:moveTo>
                <a:lnTo>
                  <a:pt x="8137016" y="0"/>
                </a:lnTo>
                <a:lnTo>
                  <a:pt x="8137016" y="8229600"/>
                </a:lnTo>
                <a:lnTo>
                  <a:pt x="0" y="8229600"/>
                </a:lnTo>
                <a:lnTo>
                  <a:pt x="0" y="0"/>
                </a:lnTo>
                <a:close/>
              </a:path>
            </a:pathLst>
          </a:custGeom>
          <a:blipFill>
            <a:blip r:embed="rId3">
              <a:alphaModFix amt="44999"/>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4"/>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4"/>
            <a:stretch>
              <a:fillRect/>
            </a:stretch>
          </a:blipFill>
        </p:spPr>
      </p:sp>
      <p:sp>
        <p:nvSpPr>
          <p:cNvPr id="5" name="TextBox 5"/>
          <p:cNvSpPr txBox="1"/>
          <p:nvPr/>
        </p:nvSpPr>
        <p:spPr>
          <a:xfrm>
            <a:off x="4355319" y="4412615"/>
            <a:ext cx="9577361" cy="1452245"/>
          </a:xfrm>
          <a:prstGeom prst="rect">
            <a:avLst/>
          </a:prstGeom>
        </p:spPr>
        <p:txBody>
          <a:bodyPr lIns="0" tIns="0" rIns="0" bIns="0" rtlCol="0" anchor="t">
            <a:spAutoFit/>
          </a:bodyPr>
          <a:lstStyle/>
          <a:p>
            <a:pPr algn="ctr">
              <a:lnSpc>
                <a:spcPts val="11589"/>
              </a:lnSpc>
            </a:pPr>
            <a:r>
              <a:rPr lang="en-US" sz="9499">
                <a:solidFill>
                  <a:srgbClr val="000000"/>
                </a:solidFill>
                <a:ea typeface="ZEN角ゴシックNEW Bold"/>
              </a:rPr>
              <a:t>自律神経と健康</a:t>
            </a:r>
          </a:p>
        </p:txBody>
      </p:sp>
      <p:sp>
        <p:nvSpPr>
          <p:cNvPr id="6" name="Freeform 6"/>
          <p:cNvSpPr/>
          <p:nvPr/>
        </p:nvSpPr>
        <p:spPr>
          <a:xfrm>
            <a:off x="14991994" y="-2581346"/>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5">
              <a:alphaModFix amt="49000"/>
              <a:extLst>
                <a:ext uri="{96DAC541-7B7A-43D3-8B79-37D633B846F1}">
                  <asvg:svgBlip xmlns:asvg="http://schemas.microsoft.com/office/drawing/2016/SVG/main" r:embed="rId6"/>
                </a:ext>
              </a:extLst>
            </a:blip>
            <a:stretch>
              <a:fillRect/>
            </a:stretch>
          </a:blipFill>
        </p:spPr>
      </p:sp>
      <p:sp>
        <p:nvSpPr>
          <p:cNvPr id="7" name="Freeform 7"/>
          <p:cNvSpPr/>
          <p:nvPr/>
        </p:nvSpPr>
        <p:spPr>
          <a:xfrm>
            <a:off x="-743832" y="7023908"/>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5">
              <a:alphaModFix amt="49000"/>
              <a:extLst>
                <a:ext uri="{96DAC541-7B7A-43D3-8B79-37D633B846F1}">
                  <asvg:svgBlip xmlns:asvg="http://schemas.microsoft.com/office/drawing/2016/SVG/main" r:embed="rId6"/>
                </a:ext>
              </a:extLst>
            </a:blip>
            <a:stretch>
              <a:fillRect/>
            </a:stretch>
          </a:blipFill>
        </p:spPr>
      </p:sp>
      <p:sp>
        <p:nvSpPr>
          <p:cNvPr id="8" name="Freeform 8"/>
          <p:cNvSpPr/>
          <p:nvPr/>
        </p:nvSpPr>
        <p:spPr>
          <a:xfrm rot="-4645527">
            <a:off x="15615307" y="-1352751"/>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7">
              <a:alphaModFix amt="53000"/>
              <a:extLst>
                <a:ext uri="{96DAC541-7B7A-43D3-8B79-37D633B846F1}">
                  <asvg:svgBlip xmlns:asvg="http://schemas.microsoft.com/office/drawing/2016/SVG/main" r:embed="rId8"/>
                </a:ext>
              </a:extLst>
            </a:blip>
            <a:stretch>
              <a:fillRect/>
            </a:stretch>
          </a:blipFill>
        </p:spPr>
      </p:sp>
      <p:sp>
        <p:nvSpPr>
          <p:cNvPr id="9" name="Freeform 9"/>
          <p:cNvSpPr/>
          <p:nvPr/>
        </p:nvSpPr>
        <p:spPr>
          <a:xfrm rot="7304412">
            <a:off x="-489401" y="7036197"/>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7">
              <a:alphaModFix amt="53000"/>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596042" y="-1331549"/>
            <a:ext cx="4740211" cy="4895993"/>
          </a:xfrm>
          <a:custGeom>
            <a:avLst/>
            <a:gdLst/>
            <a:ahLst/>
            <a:cxnLst/>
            <a:rect l="l" t="t" r="r" b="b"/>
            <a:pathLst>
              <a:path w="4740211" h="4895993">
                <a:moveTo>
                  <a:pt x="0" y="0"/>
                </a:moveTo>
                <a:lnTo>
                  <a:pt x="4740212" y="0"/>
                </a:lnTo>
                <a:lnTo>
                  <a:pt x="4740212" y="4895993"/>
                </a:lnTo>
                <a:lnTo>
                  <a:pt x="0" y="4895993"/>
                </a:lnTo>
                <a:lnTo>
                  <a:pt x="0" y="0"/>
                </a:lnTo>
                <a:close/>
              </a:path>
            </a:pathLst>
          </a:custGeom>
          <a:blipFill>
            <a:blip r:embed="rId3"/>
            <a:stretch>
              <a:fillRect/>
            </a:stretch>
          </a:blipFill>
        </p:spPr>
      </p:sp>
      <p:sp>
        <p:nvSpPr>
          <p:cNvPr id="3" name="Freeform 3"/>
          <p:cNvSpPr/>
          <p:nvPr/>
        </p:nvSpPr>
        <p:spPr>
          <a:xfrm rot="-10800000">
            <a:off x="-766387" y="-88856"/>
            <a:ext cx="3166431" cy="3736202"/>
          </a:xfrm>
          <a:custGeom>
            <a:avLst/>
            <a:gdLst/>
            <a:ahLst/>
            <a:cxnLst/>
            <a:rect l="l" t="t" r="r" b="b"/>
            <a:pathLst>
              <a:path w="3166431" h="3736202">
                <a:moveTo>
                  <a:pt x="0" y="0"/>
                </a:moveTo>
                <a:lnTo>
                  <a:pt x="3166431" y="0"/>
                </a:lnTo>
                <a:lnTo>
                  <a:pt x="3166431" y="3736202"/>
                </a:lnTo>
                <a:lnTo>
                  <a:pt x="0" y="3736202"/>
                </a:lnTo>
                <a:lnTo>
                  <a:pt x="0" y="0"/>
                </a:lnTo>
                <a:close/>
              </a:path>
            </a:pathLst>
          </a:custGeom>
          <a:blipFill>
            <a:blip r:embed="rId4"/>
            <a:stretch>
              <a:fillRect/>
            </a:stretch>
          </a:blipFill>
        </p:spPr>
      </p:sp>
      <p:sp>
        <p:nvSpPr>
          <p:cNvPr id="4" name="Freeform 4"/>
          <p:cNvSpPr/>
          <p:nvPr/>
        </p:nvSpPr>
        <p:spPr>
          <a:xfrm rot="-7716179">
            <a:off x="15658628" y="7006715"/>
            <a:ext cx="3201345" cy="4503170"/>
          </a:xfrm>
          <a:custGeom>
            <a:avLst/>
            <a:gdLst/>
            <a:ahLst/>
            <a:cxnLst/>
            <a:rect l="l" t="t" r="r" b="b"/>
            <a:pathLst>
              <a:path w="3201345" h="4503170">
                <a:moveTo>
                  <a:pt x="0" y="0"/>
                </a:moveTo>
                <a:lnTo>
                  <a:pt x="3201344" y="0"/>
                </a:lnTo>
                <a:lnTo>
                  <a:pt x="3201344" y="4503170"/>
                </a:lnTo>
                <a:lnTo>
                  <a:pt x="0" y="4503170"/>
                </a:lnTo>
                <a:lnTo>
                  <a:pt x="0" y="0"/>
                </a:lnTo>
                <a:close/>
              </a:path>
            </a:pathLst>
          </a:custGeom>
          <a:blipFill>
            <a:blip r:embed="rId5">
              <a:alphaModFix amt="74000"/>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2400044" y="6682061"/>
            <a:ext cx="9183720" cy="1487121"/>
            <a:chOff x="0" y="0"/>
            <a:chExt cx="2418758" cy="391670"/>
          </a:xfrm>
        </p:grpSpPr>
        <p:sp>
          <p:nvSpPr>
            <p:cNvPr id="6" name="Freeform 6"/>
            <p:cNvSpPr/>
            <p:nvPr/>
          </p:nvSpPr>
          <p:spPr>
            <a:xfrm>
              <a:off x="0" y="0"/>
              <a:ext cx="2418758" cy="391670"/>
            </a:xfrm>
            <a:custGeom>
              <a:avLst/>
              <a:gdLst/>
              <a:ahLst/>
              <a:cxnLst/>
              <a:rect l="l" t="t" r="r" b="b"/>
              <a:pathLst>
                <a:path w="2418758" h="391670">
                  <a:moveTo>
                    <a:pt x="42993" y="0"/>
                  </a:moveTo>
                  <a:lnTo>
                    <a:pt x="2375764" y="0"/>
                  </a:lnTo>
                  <a:cubicBezTo>
                    <a:pt x="2399509" y="0"/>
                    <a:pt x="2418758" y="19249"/>
                    <a:pt x="2418758" y="42993"/>
                  </a:cubicBezTo>
                  <a:lnTo>
                    <a:pt x="2418758" y="348676"/>
                  </a:lnTo>
                  <a:cubicBezTo>
                    <a:pt x="2418758" y="360079"/>
                    <a:pt x="2414228" y="371014"/>
                    <a:pt x="2406165" y="379077"/>
                  </a:cubicBezTo>
                  <a:cubicBezTo>
                    <a:pt x="2398102" y="387140"/>
                    <a:pt x="2387167" y="391670"/>
                    <a:pt x="2375764" y="391670"/>
                  </a:cubicBezTo>
                  <a:lnTo>
                    <a:pt x="42993" y="391670"/>
                  </a:lnTo>
                  <a:cubicBezTo>
                    <a:pt x="31591" y="391670"/>
                    <a:pt x="20655" y="387140"/>
                    <a:pt x="12592" y="379077"/>
                  </a:cubicBezTo>
                  <a:cubicBezTo>
                    <a:pt x="4530" y="371014"/>
                    <a:pt x="0" y="360079"/>
                    <a:pt x="0" y="348676"/>
                  </a:cubicBezTo>
                  <a:lnTo>
                    <a:pt x="0" y="42993"/>
                  </a:lnTo>
                  <a:cubicBezTo>
                    <a:pt x="0" y="31591"/>
                    <a:pt x="4530" y="20655"/>
                    <a:pt x="12592" y="12592"/>
                  </a:cubicBezTo>
                  <a:cubicBezTo>
                    <a:pt x="20655" y="4530"/>
                    <a:pt x="31591" y="0"/>
                    <a:pt x="42993" y="0"/>
                  </a:cubicBezTo>
                  <a:close/>
                </a:path>
              </a:pathLst>
            </a:custGeom>
            <a:solidFill>
              <a:srgbClr val="F7C3D4"/>
            </a:solidFill>
          </p:spPr>
        </p:sp>
        <p:sp>
          <p:nvSpPr>
            <p:cNvPr id="7" name="TextBox 7"/>
            <p:cNvSpPr txBox="1"/>
            <p:nvPr/>
          </p:nvSpPr>
          <p:spPr>
            <a:xfrm>
              <a:off x="0" y="-47625"/>
              <a:ext cx="2418758" cy="43929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33855" y="7869213"/>
            <a:ext cx="2785137" cy="2778174"/>
          </a:xfrm>
          <a:custGeom>
            <a:avLst/>
            <a:gdLst/>
            <a:ahLst/>
            <a:cxnLst/>
            <a:rect l="l" t="t" r="r" b="b"/>
            <a:pathLst>
              <a:path w="2785137" h="2778174">
                <a:moveTo>
                  <a:pt x="0" y="0"/>
                </a:moveTo>
                <a:lnTo>
                  <a:pt x="2785137" y="0"/>
                </a:lnTo>
                <a:lnTo>
                  <a:pt x="2785137" y="2778174"/>
                </a:lnTo>
                <a:lnTo>
                  <a:pt x="0" y="2778174"/>
                </a:lnTo>
                <a:lnTo>
                  <a:pt x="0" y="0"/>
                </a:lnTo>
                <a:close/>
              </a:path>
            </a:pathLst>
          </a:custGeom>
          <a:blipFill>
            <a:blip r:embed="rId7">
              <a:alphaModFix amt="62000"/>
            </a:blip>
            <a:stretch>
              <a:fillRect/>
            </a:stretch>
          </a:blipFill>
        </p:spPr>
      </p:sp>
      <p:sp>
        <p:nvSpPr>
          <p:cNvPr id="9" name="Freeform 9"/>
          <p:cNvSpPr/>
          <p:nvPr/>
        </p:nvSpPr>
        <p:spPr>
          <a:xfrm>
            <a:off x="12951931" y="1564851"/>
            <a:ext cx="2191263" cy="7047922"/>
          </a:xfrm>
          <a:custGeom>
            <a:avLst/>
            <a:gdLst/>
            <a:ahLst/>
            <a:cxnLst/>
            <a:rect l="l" t="t" r="r" b="b"/>
            <a:pathLst>
              <a:path w="2191263" h="7047922">
                <a:moveTo>
                  <a:pt x="0" y="0"/>
                </a:moveTo>
                <a:lnTo>
                  <a:pt x="2191263" y="0"/>
                </a:lnTo>
                <a:lnTo>
                  <a:pt x="2191263" y="7047922"/>
                </a:lnTo>
                <a:lnTo>
                  <a:pt x="0" y="70479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2824434" y="6839660"/>
            <a:ext cx="8759331" cy="920115"/>
          </a:xfrm>
          <a:prstGeom prst="rect">
            <a:avLst/>
          </a:prstGeom>
        </p:spPr>
        <p:txBody>
          <a:bodyPr lIns="0" tIns="0" rIns="0" bIns="0" rtlCol="0" anchor="t">
            <a:spAutoFit/>
          </a:bodyPr>
          <a:lstStyle/>
          <a:p>
            <a:pPr>
              <a:lnSpc>
                <a:spcPts val="7559"/>
              </a:lnSpc>
              <a:spcBef>
                <a:spcPct val="0"/>
              </a:spcBef>
            </a:pPr>
            <a:r>
              <a:rPr lang="en-US" sz="5399">
                <a:solidFill>
                  <a:srgbClr val="000000"/>
                </a:solidFill>
                <a:ea typeface="ZEN角ゴシックNEW Medium"/>
              </a:rPr>
              <a:t>肉体的・精神的健康の土台</a:t>
            </a:r>
          </a:p>
        </p:txBody>
      </p:sp>
      <p:sp>
        <p:nvSpPr>
          <p:cNvPr id="11" name="TextBox 11"/>
          <p:cNvSpPr txBox="1"/>
          <p:nvPr/>
        </p:nvSpPr>
        <p:spPr>
          <a:xfrm>
            <a:off x="2737500" y="896152"/>
            <a:ext cx="12527745" cy="1280248"/>
          </a:xfrm>
          <a:prstGeom prst="rect">
            <a:avLst/>
          </a:prstGeom>
        </p:spPr>
        <p:txBody>
          <a:bodyPr lIns="0" tIns="0" rIns="0" bIns="0" rtlCol="0" anchor="t">
            <a:spAutoFit/>
          </a:bodyPr>
          <a:lstStyle/>
          <a:p>
            <a:pPr>
              <a:lnSpc>
                <a:spcPts val="10308"/>
              </a:lnSpc>
            </a:pPr>
            <a:r>
              <a:rPr lang="en-US" sz="8053">
                <a:solidFill>
                  <a:srgbClr val="000000"/>
                </a:solidFill>
                <a:ea typeface="ZEN角ゴシックNEW Bold"/>
              </a:rPr>
              <a:t>自律神経のはたらき</a:t>
            </a:r>
          </a:p>
        </p:txBody>
      </p:sp>
      <p:sp>
        <p:nvSpPr>
          <p:cNvPr id="12" name="TextBox 12"/>
          <p:cNvSpPr txBox="1"/>
          <p:nvPr/>
        </p:nvSpPr>
        <p:spPr>
          <a:xfrm>
            <a:off x="2400044" y="3134900"/>
            <a:ext cx="8759331" cy="920115"/>
          </a:xfrm>
          <a:prstGeom prst="rect">
            <a:avLst/>
          </a:prstGeom>
        </p:spPr>
        <p:txBody>
          <a:bodyPr lIns="0" tIns="0" rIns="0" bIns="0" rtlCol="0" anchor="t">
            <a:spAutoFit/>
          </a:bodyPr>
          <a:lstStyle/>
          <a:p>
            <a:pPr>
              <a:lnSpc>
                <a:spcPts val="7559"/>
              </a:lnSpc>
              <a:spcBef>
                <a:spcPct val="0"/>
              </a:spcBef>
            </a:pPr>
            <a:r>
              <a:rPr lang="en-US" sz="5399">
                <a:solidFill>
                  <a:srgbClr val="000000"/>
                </a:solidFill>
                <a:ea typeface="ZEN角ゴシックNEW Medium"/>
              </a:rPr>
              <a:t>自律神経：内臓を支配</a:t>
            </a:r>
          </a:p>
        </p:txBody>
      </p:sp>
      <p:sp>
        <p:nvSpPr>
          <p:cNvPr id="13" name="TextBox 13"/>
          <p:cNvSpPr txBox="1"/>
          <p:nvPr/>
        </p:nvSpPr>
        <p:spPr>
          <a:xfrm>
            <a:off x="2575889" y="4363676"/>
            <a:ext cx="6743956" cy="1251585"/>
          </a:xfrm>
          <a:prstGeom prst="rect">
            <a:avLst/>
          </a:prstGeom>
        </p:spPr>
        <p:txBody>
          <a:bodyPr lIns="0" tIns="0" rIns="0" bIns="0" rtlCol="0" anchor="t">
            <a:spAutoFit/>
          </a:bodyPr>
          <a:lstStyle/>
          <a:p>
            <a:pPr>
              <a:lnSpc>
                <a:spcPts val="5040"/>
              </a:lnSpc>
            </a:pPr>
            <a:r>
              <a:rPr lang="en-US" sz="3600">
                <a:solidFill>
                  <a:srgbClr val="000000"/>
                </a:solidFill>
                <a:ea typeface="ZEN角ゴシックNEW Medium"/>
              </a:rPr>
              <a:t>心拍、血圧、体温、消化、</a:t>
            </a:r>
          </a:p>
          <a:p>
            <a:pPr>
              <a:lnSpc>
                <a:spcPts val="5040"/>
              </a:lnSpc>
              <a:spcBef>
                <a:spcPct val="0"/>
              </a:spcBef>
            </a:pPr>
            <a:r>
              <a:rPr lang="en-US" sz="3600">
                <a:solidFill>
                  <a:srgbClr val="000000"/>
                </a:solidFill>
                <a:ea typeface="ZEN角ゴシックNEW Medium"/>
              </a:rPr>
              <a:t>代謝、排尿、排便　など</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596042" y="-1331549"/>
            <a:ext cx="4740211" cy="4895993"/>
          </a:xfrm>
          <a:custGeom>
            <a:avLst/>
            <a:gdLst/>
            <a:ahLst/>
            <a:cxnLst/>
            <a:rect l="l" t="t" r="r" b="b"/>
            <a:pathLst>
              <a:path w="4740211" h="4895993">
                <a:moveTo>
                  <a:pt x="0" y="0"/>
                </a:moveTo>
                <a:lnTo>
                  <a:pt x="4740212" y="0"/>
                </a:lnTo>
                <a:lnTo>
                  <a:pt x="4740212" y="4895993"/>
                </a:lnTo>
                <a:lnTo>
                  <a:pt x="0" y="4895993"/>
                </a:lnTo>
                <a:lnTo>
                  <a:pt x="0" y="0"/>
                </a:lnTo>
                <a:close/>
              </a:path>
            </a:pathLst>
          </a:custGeom>
          <a:blipFill>
            <a:blip r:embed="rId3"/>
            <a:stretch>
              <a:fillRect/>
            </a:stretch>
          </a:blipFill>
        </p:spPr>
      </p:sp>
      <p:sp>
        <p:nvSpPr>
          <p:cNvPr id="3" name="Freeform 3"/>
          <p:cNvSpPr/>
          <p:nvPr/>
        </p:nvSpPr>
        <p:spPr>
          <a:xfrm rot="-10800000">
            <a:off x="-766387" y="-88856"/>
            <a:ext cx="3166431" cy="3736202"/>
          </a:xfrm>
          <a:custGeom>
            <a:avLst/>
            <a:gdLst/>
            <a:ahLst/>
            <a:cxnLst/>
            <a:rect l="l" t="t" r="r" b="b"/>
            <a:pathLst>
              <a:path w="3166431" h="3736202">
                <a:moveTo>
                  <a:pt x="0" y="0"/>
                </a:moveTo>
                <a:lnTo>
                  <a:pt x="3166431" y="0"/>
                </a:lnTo>
                <a:lnTo>
                  <a:pt x="3166431" y="3736202"/>
                </a:lnTo>
                <a:lnTo>
                  <a:pt x="0" y="3736202"/>
                </a:lnTo>
                <a:lnTo>
                  <a:pt x="0" y="0"/>
                </a:lnTo>
                <a:close/>
              </a:path>
            </a:pathLst>
          </a:custGeom>
          <a:blipFill>
            <a:blip r:embed="rId4"/>
            <a:stretch>
              <a:fillRect/>
            </a:stretch>
          </a:blipFill>
        </p:spPr>
      </p:sp>
      <p:sp>
        <p:nvSpPr>
          <p:cNvPr id="4" name="Freeform 4"/>
          <p:cNvSpPr/>
          <p:nvPr/>
        </p:nvSpPr>
        <p:spPr>
          <a:xfrm rot="-7716179">
            <a:off x="15658628" y="7006715"/>
            <a:ext cx="3201345" cy="4503170"/>
          </a:xfrm>
          <a:custGeom>
            <a:avLst/>
            <a:gdLst/>
            <a:ahLst/>
            <a:cxnLst/>
            <a:rect l="l" t="t" r="r" b="b"/>
            <a:pathLst>
              <a:path w="3201345" h="4503170">
                <a:moveTo>
                  <a:pt x="0" y="0"/>
                </a:moveTo>
                <a:lnTo>
                  <a:pt x="3201344" y="0"/>
                </a:lnTo>
                <a:lnTo>
                  <a:pt x="3201344" y="4503170"/>
                </a:lnTo>
                <a:lnTo>
                  <a:pt x="0" y="4503170"/>
                </a:lnTo>
                <a:lnTo>
                  <a:pt x="0" y="0"/>
                </a:lnTo>
                <a:close/>
              </a:path>
            </a:pathLst>
          </a:custGeom>
          <a:blipFill>
            <a:blip r:embed="rId5">
              <a:alphaModFix amt="74000"/>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2400044" y="5443954"/>
            <a:ext cx="9183720" cy="1487121"/>
            <a:chOff x="0" y="0"/>
            <a:chExt cx="2418758" cy="391670"/>
          </a:xfrm>
        </p:grpSpPr>
        <p:sp>
          <p:nvSpPr>
            <p:cNvPr id="6" name="Freeform 6"/>
            <p:cNvSpPr/>
            <p:nvPr/>
          </p:nvSpPr>
          <p:spPr>
            <a:xfrm>
              <a:off x="0" y="0"/>
              <a:ext cx="2418758" cy="391670"/>
            </a:xfrm>
            <a:custGeom>
              <a:avLst/>
              <a:gdLst/>
              <a:ahLst/>
              <a:cxnLst/>
              <a:rect l="l" t="t" r="r" b="b"/>
              <a:pathLst>
                <a:path w="2418758" h="391670">
                  <a:moveTo>
                    <a:pt x="42993" y="0"/>
                  </a:moveTo>
                  <a:lnTo>
                    <a:pt x="2375764" y="0"/>
                  </a:lnTo>
                  <a:cubicBezTo>
                    <a:pt x="2399509" y="0"/>
                    <a:pt x="2418758" y="19249"/>
                    <a:pt x="2418758" y="42993"/>
                  </a:cubicBezTo>
                  <a:lnTo>
                    <a:pt x="2418758" y="348676"/>
                  </a:lnTo>
                  <a:cubicBezTo>
                    <a:pt x="2418758" y="360079"/>
                    <a:pt x="2414228" y="371014"/>
                    <a:pt x="2406165" y="379077"/>
                  </a:cubicBezTo>
                  <a:cubicBezTo>
                    <a:pt x="2398102" y="387140"/>
                    <a:pt x="2387167" y="391670"/>
                    <a:pt x="2375764" y="391670"/>
                  </a:cubicBezTo>
                  <a:lnTo>
                    <a:pt x="42993" y="391670"/>
                  </a:lnTo>
                  <a:cubicBezTo>
                    <a:pt x="31591" y="391670"/>
                    <a:pt x="20655" y="387140"/>
                    <a:pt x="12592" y="379077"/>
                  </a:cubicBezTo>
                  <a:cubicBezTo>
                    <a:pt x="4530" y="371014"/>
                    <a:pt x="0" y="360079"/>
                    <a:pt x="0" y="348676"/>
                  </a:cubicBezTo>
                  <a:lnTo>
                    <a:pt x="0" y="42993"/>
                  </a:lnTo>
                  <a:cubicBezTo>
                    <a:pt x="0" y="31591"/>
                    <a:pt x="4530" y="20655"/>
                    <a:pt x="12592" y="12592"/>
                  </a:cubicBezTo>
                  <a:cubicBezTo>
                    <a:pt x="20655" y="4530"/>
                    <a:pt x="31591" y="0"/>
                    <a:pt x="42993" y="0"/>
                  </a:cubicBezTo>
                  <a:close/>
                </a:path>
              </a:pathLst>
            </a:custGeom>
            <a:solidFill>
              <a:srgbClr val="F7C3D4"/>
            </a:solidFill>
          </p:spPr>
        </p:sp>
        <p:sp>
          <p:nvSpPr>
            <p:cNvPr id="7" name="TextBox 7"/>
            <p:cNvSpPr txBox="1"/>
            <p:nvPr/>
          </p:nvSpPr>
          <p:spPr>
            <a:xfrm>
              <a:off x="0" y="-47625"/>
              <a:ext cx="2418758" cy="43929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33855" y="7869213"/>
            <a:ext cx="2785137" cy="2778174"/>
          </a:xfrm>
          <a:custGeom>
            <a:avLst/>
            <a:gdLst/>
            <a:ahLst/>
            <a:cxnLst/>
            <a:rect l="l" t="t" r="r" b="b"/>
            <a:pathLst>
              <a:path w="2785137" h="2778174">
                <a:moveTo>
                  <a:pt x="0" y="0"/>
                </a:moveTo>
                <a:lnTo>
                  <a:pt x="2785137" y="0"/>
                </a:lnTo>
                <a:lnTo>
                  <a:pt x="2785137" y="2778174"/>
                </a:lnTo>
                <a:lnTo>
                  <a:pt x="0" y="2778174"/>
                </a:lnTo>
                <a:lnTo>
                  <a:pt x="0" y="0"/>
                </a:lnTo>
                <a:close/>
              </a:path>
            </a:pathLst>
          </a:custGeom>
          <a:blipFill>
            <a:blip r:embed="rId7">
              <a:alphaModFix amt="62000"/>
            </a:blip>
            <a:stretch>
              <a:fillRect/>
            </a:stretch>
          </a:blipFill>
        </p:spPr>
      </p:sp>
      <p:sp>
        <p:nvSpPr>
          <p:cNvPr id="9" name="Freeform 9"/>
          <p:cNvSpPr/>
          <p:nvPr/>
        </p:nvSpPr>
        <p:spPr>
          <a:xfrm>
            <a:off x="12951931" y="1564851"/>
            <a:ext cx="2191263" cy="7047922"/>
          </a:xfrm>
          <a:custGeom>
            <a:avLst/>
            <a:gdLst/>
            <a:ahLst/>
            <a:cxnLst/>
            <a:rect l="l" t="t" r="r" b="b"/>
            <a:pathLst>
              <a:path w="2191263" h="7047922">
                <a:moveTo>
                  <a:pt x="0" y="0"/>
                </a:moveTo>
                <a:lnTo>
                  <a:pt x="2191263" y="0"/>
                </a:lnTo>
                <a:lnTo>
                  <a:pt x="2191263" y="7047922"/>
                </a:lnTo>
                <a:lnTo>
                  <a:pt x="0" y="70479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2824434" y="5601553"/>
            <a:ext cx="8759331" cy="920115"/>
          </a:xfrm>
          <a:prstGeom prst="rect">
            <a:avLst/>
          </a:prstGeom>
        </p:spPr>
        <p:txBody>
          <a:bodyPr lIns="0" tIns="0" rIns="0" bIns="0" rtlCol="0" anchor="t">
            <a:spAutoFit/>
          </a:bodyPr>
          <a:lstStyle/>
          <a:p>
            <a:pPr>
              <a:lnSpc>
                <a:spcPts val="7559"/>
              </a:lnSpc>
              <a:spcBef>
                <a:spcPct val="0"/>
              </a:spcBef>
            </a:pPr>
            <a:r>
              <a:rPr lang="en-US" sz="5399">
                <a:solidFill>
                  <a:srgbClr val="000000"/>
                </a:solidFill>
                <a:ea typeface="ZEN角ゴシックNEW Medium"/>
              </a:rPr>
              <a:t>肉体的・精神的健康の土台</a:t>
            </a:r>
          </a:p>
        </p:txBody>
      </p:sp>
      <p:sp>
        <p:nvSpPr>
          <p:cNvPr id="11" name="TextBox 11"/>
          <p:cNvSpPr txBox="1"/>
          <p:nvPr/>
        </p:nvSpPr>
        <p:spPr>
          <a:xfrm>
            <a:off x="2737500" y="896152"/>
            <a:ext cx="12527745" cy="1280248"/>
          </a:xfrm>
          <a:prstGeom prst="rect">
            <a:avLst/>
          </a:prstGeom>
        </p:spPr>
        <p:txBody>
          <a:bodyPr lIns="0" tIns="0" rIns="0" bIns="0" rtlCol="0" anchor="t">
            <a:spAutoFit/>
          </a:bodyPr>
          <a:lstStyle/>
          <a:p>
            <a:pPr>
              <a:lnSpc>
                <a:spcPts val="10308"/>
              </a:lnSpc>
            </a:pPr>
            <a:r>
              <a:rPr lang="en-US" sz="8053">
                <a:solidFill>
                  <a:srgbClr val="000000"/>
                </a:solidFill>
                <a:ea typeface="ZEN角ゴシックNEW Bold"/>
              </a:rPr>
              <a:t>自律神経のはたらき</a:t>
            </a:r>
          </a:p>
        </p:txBody>
      </p:sp>
      <p:sp>
        <p:nvSpPr>
          <p:cNvPr id="12" name="TextBox 12"/>
          <p:cNvSpPr txBox="1"/>
          <p:nvPr/>
        </p:nvSpPr>
        <p:spPr>
          <a:xfrm>
            <a:off x="2400044" y="2592118"/>
            <a:ext cx="8759331" cy="920115"/>
          </a:xfrm>
          <a:prstGeom prst="rect">
            <a:avLst/>
          </a:prstGeom>
        </p:spPr>
        <p:txBody>
          <a:bodyPr lIns="0" tIns="0" rIns="0" bIns="0" rtlCol="0" anchor="t">
            <a:spAutoFit/>
          </a:bodyPr>
          <a:lstStyle/>
          <a:p>
            <a:pPr>
              <a:lnSpc>
                <a:spcPts val="7559"/>
              </a:lnSpc>
              <a:spcBef>
                <a:spcPct val="0"/>
              </a:spcBef>
            </a:pPr>
            <a:r>
              <a:rPr lang="en-US" sz="5399">
                <a:solidFill>
                  <a:srgbClr val="000000"/>
                </a:solidFill>
                <a:ea typeface="ZEN角ゴシックNEW Medium"/>
              </a:rPr>
              <a:t>自律神経：内臓を支配</a:t>
            </a:r>
          </a:p>
        </p:txBody>
      </p:sp>
      <p:sp>
        <p:nvSpPr>
          <p:cNvPr id="13" name="TextBox 13"/>
          <p:cNvSpPr txBox="1"/>
          <p:nvPr/>
        </p:nvSpPr>
        <p:spPr>
          <a:xfrm>
            <a:off x="2575889" y="3820894"/>
            <a:ext cx="6743956" cy="1251585"/>
          </a:xfrm>
          <a:prstGeom prst="rect">
            <a:avLst/>
          </a:prstGeom>
        </p:spPr>
        <p:txBody>
          <a:bodyPr lIns="0" tIns="0" rIns="0" bIns="0" rtlCol="0" anchor="t">
            <a:spAutoFit/>
          </a:bodyPr>
          <a:lstStyle/>
          <a:p>
            <a:pPr>
              <a:lnSpc>
                <a:spcPts val="5040"/>
              </a:lnSpc>
            </a:pPr>
            <a:r>
              <a:rPr lang="en-US" sz="3600">
                <a:solidFill>
                  <a:srgbClr val="000000"/>
                </a:solidFill>
                <a:ea typeface="ZEN角ゴシックNEW Medium"/>
              </a:rPr>
              <a:t>心拍、血圧、体温、消化、</a:t>
            </a:r>
          </a:p>
          <a:p>
            <a:pPr>
              <a:lnSpc>
                <a:spcPts val="5040"/>
              </a:lnSpc>
              <a:spcBef>
                <a:spcPct val="0"/>
              </a:spcBef>
            </a:pPr>
            <a:r>
              <a:rPr lang="en-US" sz="3600">
                <a:solidFill>
                  <a:srgbClr val="000000"/>
                </a:solidFill>
                <a:ea typeface="ZEN角ゴシックNEW Medium"/>
              </a:rPr>
              <a:t>代謝、排尿、排便　など</a:t>
            </a:r>
          </a:p>
        </p:txBody>
      </p:sp>
      <p:sp>
        <p:nvSpPr>
          <p:cNvPr id="14" name="TextBox 14"/>
          <p:cNvSpPr txBox="1"/>
          <p:nvPr/>
        </p:nvSpPr>
        <p:spPr>
          <a:xfrm>
            <a:off x="2400044" y="7216825"/>
            <a:ext cx="7810756" cy="2925224"/>
          </a:xfrm>
          <a:prstGeom prst="rect">
            <a:avLst/>
          </a:prstGeom>
        </p:spPr>
        <p:txBody>
          <a:bodyPr wrap="square" lIns="0" tIns="0" rIns="0" bIns="0" rtlCol="0" anchor="t">
            <a:spAutoFit/>
          </a:bodyPr>
          <a:lstStyle/>
          <a:p>
            <a:pPr>
              <a:lnSpc>
                <a:spcPts val="5739"/>
              </a:lnSpc>
            </a:pPr>
            <a:r>
              <a:rPr lang="en-US" sz="4099" dirty="0">
                <a:solidFill>
                  <a:srgbClr val="000000"/>
                </a:solidFill>
                <a:ea typeface="ZEN角ゴシックNEW Medium"/>
              </a:rPr>
              <a:t>・</a:t>
            </a:r>
            <a:r>
              <a:rPr lang="en-US" sz="4099" dirty="0" err="1">
                <a:solidFill>
                  <a:srgbClr val="000000"/>
                </a:solidFill>
                <a:ea typeface="ZEN角ゴシックNEW Medium"/>
              </a:rPr>
              <a:t>病気を遠ざける</a:t>
            </a:r>
            <a:endParaRPr lang="en-US" sz="4099" dirty="0">
              <a:solidFill>
                <a:srgbClr val="000000"/>
              </a:solidFill>
              <a:ea typeface="ZEN角ゴシックNEW Medium"/>
            </a:endParaRPr>
          </a:p>
          <a:p>
            <a:pPr>
              <a:lnSpc>
                <a:spcPts val="5739"/>
              </a:lnSpc>
            </a:pPr>
            <a:r>
              <a:rPr lang="en-US" sz="4099" dirty="0">
                <a:solidFill>
                  <a:srgbClr val="000000"/>
                </a:solidFill>
                <a:ea typeface="ZEN角ゴシックNEW Medium"/>
              </a:rPr>
              <a:t>・</a:t>
            </a:r>
            <a:r>
              <a:rPr lang="en-US" sz="4099" dirty="0" err="1">
                <a:solidFill>
                  <a:srgbClr val="000000"/>
                </a:solidFill>
                <a:ea typeface="ZEN角ゴシックNEW Medium"/>
              </a:rPr>
              <a:t>回復力がはやい</a:t>
            </a:r>
            <a:endParaRPr lang="en-US" sz="4099" dirty="0">
              <a:solidFill>
                <a:srgbClr val="000000"/>
              </a:solidFill>
              <a:ea typeface="ZEN角ゴシックNEW Medium"/>
            </a:endParaRPr>
          </a:p>
          <a:p>
            <a:pPr>
              <a:lnSpc>
                <a:spcPts val="5879"/>
              </a:lnSpc>
              <a:spcBef>
                <a:spcPct val="0"/>
              </a:spcBef>
            </a:pPr>
            <a:r>
              <a:rPr lang="en-US" sz="4199" dirty="0">
                <a:solidFill>
                  <a:srgbClr val="000000"/>
                </a:solidFill>
                <a:ea typeface="ZEN角ゴシックNEW Medium"/>
              </a:rPr>
              <a:t>・</a:t>
            </a:r>
            <a:r>
              <a:rPr lang="en-US" sz="4199" dirty="0" err="1">
                <a:solidFill>
                  <a:srgbClr val="000000"/>
                </a:solidFill>
                <a:ea typeface="ZEN角ゴシックNEW Medium"/>
              </a:rPr>
              <a:t>体の調子がいい</a:t>
            </a:r>
            <a:r>
              <a:rPr lang="en-US" sz="4199" dirty="0">
                <a:solidFill>
                  <a:srgbClr val="000000"/>
                </a:solidFill>
                <a:ea typeface="ZEN角ゴシックNEW Medium"/>
              </a:rPr>
              <a:t>！</a:t>
            </a:r>
          </a:p>
          <a:p>
            <a:pPr>
              <a:lnSpc>
                <a:spcPts val="5879"/>
              </a:lnSpc>
              <a:spcBef>
                <a:spcPct val="0"/>
              </a:spcBef>
            </a:pPr>
            <a:r>
              <a:rPr lang="ja-JP" altLang="en-US" sz="4199" dirty="0">
                <a:solidFill>
                  <a:srgbClr val="000000"/>
                </a:solidFill>
                <a:ea typeface="ZEN角ゴシックNEW Medium"/>
              </a:rPr>
              <a:t>・メンタル</a:t>
            </a:r>
            <a:r>
              <a:rPr lang="en-US" altLang="ja-JP" sz="4199" dirty="0">
                <a:solidFill>
                  <a:srgbClr val="000000"/>
                </a:solidFill>
                <a:ea typeface="ZEN角ゴシックNEW Medium"/>
              </a:rPr>
              <a:t>(</a:t>
            </a:r>
            <a:r>
              <a:rPr lang="ja-JP" altLang="en-US" sz="4199" dirty="0">
                <a:solidFill>
                  <a:srgbClr val="000000"/>
                </a:solidFill>
                <a:ea typeface="ZEN角ゴシックNEW Medium"/>
              </a:rPr>
              <a:t>気持ちや感情も整う</a:t>
            </a:r>
            <a:endParaRPr lang="en-US" sz="4199" dirty="0">
              <a:solidFill>
                <a:srgbClr val="000000"/>
              </a:solidFill>
              <a:ea typeface="ZEN角ゴシックNEW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3" name="Freeform 3"/>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grpSp>
        <p:nvGrpSpPr>
          <p:cNvPr id="4" name="Group 4"/>
          <p:cNvGrpSpPr/>
          <p:nvPr/>
        </p:nvGrpSpPr>
        <p:grpSpPr>
          <a:xfrm>
            <a:off x="7301850" y="3129411"/>
            <a:ext cx="7450119" cy="6518854"/>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60012"/>
            </a:solidFill>
            <a:ln cap="sq">
              <a:noFill/>
              <a:prstDash val="solid"/>
              <a:miter/>
            </a:ln>
          </p:spPr>
        </p:sp>
        <p:sp>
          <p:nvSpPr>
            <p:cNvPr id="6" name="TextBox 6"/>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783981" y="3129411"/>
            <a:ext cx="6485857" cy="5675125"/>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39800"/>
            </a:solidFill>
            <a:ln cap="sq">
              <a:noFill/>
              <a:prstDash val="solid"/>
              <a:miter/>
            </a:ln>
          </p:spPr>
        </p:sp>
        <p:sp>
          <p:nvSpPr>
            <p:cNvPr id="9" name="TextBox 9"/>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269695" y="3129411"/>
            <a:ext cx="5514429" cy="4825125"/>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100"/>
            </a:solidFill>
            <a:ln cap="sq">
              <a:noFill/>
              <a:prstDash val="solid"/>
              <a:miter/>
            </a:ln>
          </p:spPr>
        </p:sp>
        <p:sp>
          <p:nvSpPr>
            <p:cNvPr id="12" name="TextBox 12"/>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8745676" y="3129411"/>
            <a:ext cx="4562468" cy="3992160"/>
            <a:chOff x="0" y="0"/>
            <a:chExt cx="812800" cy="711200"/>
          </a:xfrm>
        </p:grpSpPr>
        <p:sp>
          <p:nvSpPr>
            <p:cNvPr id="14" name="Freeform 1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9944"/>
            </a:solidFill>
            <a:ln cap="sq">
              <a:noFill/>
              <a:prstDash val="solid"/>
              <a:miter/>
            </a:ln>
          </p:spPr>
        </p:sp>
        <p:sp>
          <p:nvSpPr>
            <p:cNvPr id="15" name="TextBox 15"/>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235179" y="3129411"/>
            <a:ext cx="3583461" cy="3135529"/>
            <a:chOff x="0" y="0"/>
            <a:chExt cx="812800" cy="711200"/>
          </a:xfrm>
        </p:grpSpPr>
        <p:sp>
          <p:nvSpPr>
            <p:cNvPr id="17" name="Freeform 1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68B7"/>
            </a:solidFill>
            <a:ln cap="sq">
              <a:noFill/>
              <a:prstDash val="solid"/>
              <a:miter/>
            </a:ln>
          </p:spPr>
        </p:sp>
        <p:sp>
          <p:nvSpPr>
            <p:cNvPr id="18" name="TextBox 18"/>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9746084" y="3129411"/>
            <a:ext cx="2561652" cy="2241445"/>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20783"/>
            </a:solidFill>
            <a:ln cap="sq">
              <a:noFill/>
              <a:prstDash val="solid"/>
              <a:miter/>
            </a:ln>
          </p:spPr>
        </p:sp>
        <p:sp>
          <p:nvSpPr>
            <p:cNvPr id="21" name="TextBox 21"/>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0220595" y="3129411"/>
            <a:ext cx="1612630" cy="1411051"/>
            <a:chOff x="0" y="0"/>
            <a:chExt cx="812800" cy="711200"/>
          </a:xfrm>
        </p:grpSpPr>
        <p:sp>
          <p:nvSpPr>
            <p:cNvPr id="23" name="Freeform 2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A55B9A"/>
            </a:solidFill>
            <a:ln cap="sq">
              <a:noFill/>
              <a:prstDash val="solid"/>
              <a:miter/>
            </a:ln>
          </p:spPr>
        </p:sp>
        <p:sp>
          <p:nvSpPr>
            <p:cNvPr id="24" name="TextBox 24"/>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235819" y="5371595"/>
            <a:ext cx="3854123" cy="580390"/>
          </a:xfrm>
          <a:prstGeom prst="rect">
            <a:avLst/>
          </a:prstGeom>
        </p:spPr>
        <p:txBody>
          <a:bodyPr wrap="square" lIns="0" tIns="0" rIns="0" bIns="0" rtlCol="0" anchor="t">
            <a:spAutoFit/>
          </a:bodyPr>
          <a:lstStyle/>
          <a:p>
            <a:pPr>
              <a:lnSpc>
                <a:spcPts val="4759"/>
              </a:lnSpc>
            </a:pPr>
            <a:r>
              <a:rPr lang="en-US" sz="3399" dirty="0" err="1">
                <a:solidFill>
                  <a:srgbClr val="000000"/>
                </a:solidFill>
                <a:latin typeface="ZEN角ゴシックNEW Medium"/>
                <a:ea typeface="ZEN角ゴシックNEW Medium"/>
              </a:rPr>
              <a:t>自由•楽しみの欲求</a:t>
            </a:r>
            <a:endParaRPr lang="en-US" sz="3399" dirty="0">
              <a:solidFill>
                <a:srgbClr val="000000"/>
              </a:solidFill>
              <a:latin typeface="ZEN角ゴシックNEW Medium"/>
              <a:ea typeface="ZEN角ゴシックNEW Medium"/>
            </a:endParaRPr>
          </a:p>
        </p:txBody>
      </p:sp>
      <p:grpSp>
        <p:nvGrpSpPr>
          <p:cNvPr id="26" name="Group 26"/>
          <p:cNvGrpSpPr/>
          <p:nvPr/>
        </p:nvGrpSpPr>
        <p:grpSpPr>
          <a:xfrm>
            <a:off x="7783981" y="3114423"/>
            <a:ext cx="6485857" cy="5675125"/>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alpha val="52941"/>
              </a:srgbClr>
            </a:solidFill>
            <a:ln cap="sq">
              <a:noFill/>
              <a:prstDash val="solid"/>
              <a:miter/>
            </a:ln>
          </p:spPr>
        </p:sp>
        <p:sp>
          <p:nvSpPr>
            <p:cNvPr id="28" name="TextBox 28"/>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5089942" y="5443668"/>
            <a:ext cx="7463604" cy="455295"/>
          </a:xfrm>
          <a:prstGeom prst="rect">
            <a:avLst/>
          </a:prstGeom>
        </p:spPr>
        <p:txBody>
          <a:bodyPr lIns="0" tIns="0" rIns="0" bIns="0" rtlCol="0" anchor="t">
            <a:spAutoFit/>
          </a:bodyPr>
          <a:lstStyle/>
          <a:p>
            <a:pPr>
              <a:lnSpc>
                <a:spcPts val="3780"/>
              </a:lnSpc>
            </a:pPr>
            <a:r>
              <a:rPr lang="en-US" sz="2700">
                <a:solidFill>
                  <a:srgbClr val="000000"/>
                </a:solidFill>
                <a:latin typeface="ZEN角ゴシックNEW Medium"/>
                <a:ea typeface="ZEN角ゴシックNEW Medium"/>
              </a:rPr>
              <a:t>(心•自由•経済•空間全てにおいて楽しんでいる)</a:t>
            </a:r>
          </a:p>
        </p:txBody>
      </p:sp>
      <p:sp>
        <p:nvSpPr>
          <p:cNvPr id="30" name="AutoShape 30"/>
          <p:cNvSpPr/>
          <p:nvPr/>
        </p:nvSpPr>
        <p:spPr>
          <a:xfrm>
            <a:off x="3227993" y="3958762"/>
            <a:ext cx="7798916" cy="0"/>
          </a:xfrm>
          <a:prstGeom prst="line">
            <a:avLst/>
          </a:prstGeom>
          <a:ln w="38100" cap="flat">
            <a:solidFill>
              <a:srgbClr val="000000"/>
            </a:solidFill>
            <a:prstDash val="sysDot"/>
            <a:headEnd type="none" w="sm" len="sm"/>
            <a:tailEnd type="none" w="sm" len="sm"/>
          </a:ln>
        </p:spPr>
      </p:sp>
      <p:sp>
        <p:nvSpPr>
          <p:cNvPr id="31" name="AutoShape 31"/>
          <p:cNvSpPr/>
          <p:nvPr/>
        </p:nvSpPr>
        <p:spPr>
          <a:xfrm>
            <a:off x="7837965" y="4910867"/>
            <a:ext cx="3188945" cy="0"/>
          </a:xfrm>
          <a:prstGeom prst="line">
            <a:avLst/>
          </a:prstGeom>
          <a:ln w="38100" cap="flat">
            <a:solidFill>
              <a:srgbClr val="000000"/>
            </a:solidFill>
            <a:prstDash val="sysDot"/>
            <a:headEnd type="none" w="sm" len="sm"/>
            <a:tailEnd type="none" w="sm" len="sm"/>
          </a:ln>
        </p:spPr>
      </p:sp>
      <p:sp>
        <p:nvSpPr>
          <p:cNvPr id="32" name="AutoShape 32"/>
          <p:cNvSpPr/>
          <p:nvPr/>
        </p:nvSpPr>
        <p:spPr>
          <a:xfrm>
            <a:off x="9159058" y="7473641"/>
            <a:ext cx="1867852" cy="0"/>
          </a:xfrm>
          <a:prstGeom prst="line">
            <a:avLst/>
          </a:prstGeom>
          <a:ln w="38100" cap="flat">
            <a:solidFill>
              <a:srgbClr val="000000"/>
            </a:solidFill>
            <a:prstDash val="sysDot"/>
            <a:headEnd type="none" w="sm" len="sm"/>
            <a:tailEnd type="none" w="sm" len="sm"/>
          </a:ln>
        </p:spPr>
      </p:sp>
      <p:sp>
        <p:nvSpPr>
          <p:cNvPr id="33" name="AutoShape 33"/>
          <p:cNvSpPr/>
          <p:nvPr/>
        </p:nvSpPr>
        <p:spPr>
          <a:xfrm flipV="1">
            <a:off x="7721675" y="8337424"/>
            <a:ext cx="3305234" cy="0"/>
          </a:xfrm>
          <a:prstGeom prst="line">
            <a:avLst/>
          </a:prstGeom>
          <a:ln w="38100" cap="flat">
            <a:solidFill>
              <a:srgbClr val="000000"/>
            </a:solidFill>
            <a:prstDash val="sysDot"/>
            <a:headEnd type="none" w="sm" len="sm"/>
            <a:tailEnd type="none" w="sm" len="sm"/>
          </a:ln>
        </p:spPr>
      </p:sp>
      <p:sp>
        <p:nvSpPr>
          <p:cNvPr id="34" name="AutoShape 34"/>
          <p:cNvSpPr/>
          <p:nvPr/>
        </p:nvSpPr>
        <p:spPr>
          <a:xfrm>
            <a:off x="7301850" y="9172632"/>
            <a:ext cx="3725059" cy="0"/>
          </a:xfrm>
          <a:prstGeom prst="line">
            <a:avLst/>
          </a:prstGeom>
          <a:ln w="38100" cap="flat">
            <a:solidFill>
              <a:srgbClr val="000000"/>
            </a:solidFill>
            <a:prstDash val="sysDot"/>
            <a:headEnd type="none" w="sm" len="sm"/>
            <a:tailEnd type="none" w="sm" len="sm"/>
          </a:ln>
        </p:spPr>
      </p:sp>
      <p:sp>
        <p:nvSpPr>
          <p:cNvPr id="35" name="TextBox 35"/>
          <p:cNvSpPr txBox="1"/>
          <p:nvPr/>
        </p:nvSpPr>
        <p:spPr>
          <a:xfrm>
            <a:off x="1219201" y="3616179"/>
            <a:ext cx="1873920"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ea typeface="ZEN角ゴシックNEW Medium"/>
              </a:rPr>
              <a:t>自己実現</a:t>
            </a:r>
            <a:endParaRPr lang="en-US" sz="3399" dirty="0">
              <a:solidFill>
                <a:srgbClr val="000000"/>
              </a:solidFill>
              <a:ea typeface="ZEN角ゴシックNEW Medium"/>
            </a:endParaRPr>
          </a:p>
        </p:txBody>
      </p:sp>
      <p:sp>
        <p:nvSpPr>
          <p:cNvPr id="36" name="TextBox 36"/>
          <p:cNvSpPr txBox="1"/>
          <p:nvPr/>
        </p:nvSpPr>
        <p:spPr>
          <a:xfrm>
            <a:off x="1219201" y="8791949"/>
            <a:ext cx="5759898"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ea typeface="ZEN角ゴシックNEW Medium"/>
              </a:rPr>
              <a:t>生理的欲求（心、体の健康</a:t>
            </a:r>
            <a:r>
              <a:rPr lang="en-US" sz="3399" dirty="0">
                <a:solidFill>
                  <a:srgbClr val="000000"/>
                </a:solidFill>
                <a:ea typeface="ZEN角ゴシックNEW Medium"/>
              </a:rPr>
              <a:t>）</a:t>
            </a:r>
          </a:p>
        </p:txBody>
      </p:sp>
      <p:sp>
        <p:nvSpPr>
          <p:cNvPr id="37" name="TextBox 37"/>
          <p:cNvSpPr txBox="1"/>
          <p:nvPr/>
        </p:nvSpPr>
        <p:spPr>
          <a:xfrm>
            <a:off x="1219201" y="7082208"/>
            <a:ext cx="7939857"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ZEN角ゴシックNEW Medium"/>
                <a:ea typeface="ZEN角ゴシックNEW Medium"/>
              </a:rPr>
              <a:t>人間関係の欲求</a:t>
            </a:r>
            <a:r>
              <a:rPr lang="en-US" sz="3399" dirty="0">
                <a:solidFill>
                  <a:srgbClr val="000000"/>
                </a:solidFill>
                <a:latin typeface="ZEN角ゴシックNEW Medium"/>
                <a:ea typeface="ZEN角ゴシックNEW Medium"/>
              </a:rPr>
              <a:t>(</a:t>
            </a:r>
            <a:r>
              <a:rPr lang="en-US" sz="3399" dirty="0" err="1">
                <a:solidFill>
                  <a:srgbClr val="000000"/>
                </a:solidFill>
                <a:latin typeface="ZEN角ゴシックNEW Medium"/>
                <a:ea typeface="ZEN角ゴシックNEW Medium"/>
              </a:rPr>
              <a:t>所属•愛し愛されの関係</a:t>
            </a:r>
            <a:r>
              <a:rPr lang="en-US" sz="3399" dirty="0">
                <a:solidFill>
                  <a:srgbClr val="000000"/>
                </a:solidFill>
                <a:latin typeface="ZEN角ゴシックNEW Medium"/>
                <a:ea typeface="ZEN角ゴシックNEW Medium"/>
              </a:rPr>
              <a:t>)</a:t>
            </a:r>
          </a:p>
        </p:txBody>
      </p:sp>
      <p:sp>
        <p:nvSpPr>
          <p:cNvPr id="38" name="TextBox 38"/>
          <p:cNvSpPr txBox="1"/>
          <p:nvPr/>
        </p:nvSpPr>
        <p:spPr>
          <a:xfrm>
            <a:off x="1235819" y="6227338"/>
            <a:ext cx="10513890"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ZEN角ゴシックNEW Medium"/>
                <a:ea typeface="ZEN角ゴシックNEW Medium"/>
              </a:rPr>
              <a:t>承認•力の欲求</a:t>
            </a:r>
            <a:r>
              <a:rPr lang="en-US" sz="3399" dirty="0">
                <a:solidFill>
                  <a:srgbClr val="000000"/>
                </a:solidFill>
                <a:latin typeface="ZEN角ゴシックNEW Medium"/>
                <a:ea typeface="ZEN角ゴシックNEW Medium"/>
              </a:rPr>
              <a:t>(</a:t>
            </a:r>
            <a:r>
              <a:rPr lang="en-US" sz="3399" dirty="0" err="1">
                <a:solidFill>
                  <a:srgbClr val="000000"/>
                </a:solidFill>
                <a:latin typeface="ZEN角ゴシックNEW Medium"/>
                <a:ea typeface="ZEN角ゴシックNEW Medium"/>
              </a:rPr>
              <a:t>存在を認めてもらいたい、社会的地位</a:t>
            </a:r>
            <a:r>
              <a:rPr lang="en-US" sz="3399" dirty="0">
                <a:solidFill>
                  <a:srgbClr val="000000"/>
                </a:solidFill>
                <a:latin typeface="ZEN角ゴシックNEW Medium"/>
                <a:ea typeface="ZEN角ゴシックNEW Medium"/>
              </a:rPr>
              <a:t>)</a:t>
            </a:r>
          </a:p>
        </p:txBody>
      </p:sp>
      <p:sp>
        <p:nvSpPr>
          <p:cNvPr id="39" name="TextBox 39"/>
          <p:cNvSpPr txBox="1"/>
          <p:nvPr/>
        </p:nvSpPr>
        <p:spPr>
          <a:xfrm>
            <a:off x="1235819" y="4517597"/>
            <a:ext cx="6485857"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ZEN角ゴシックNEW Medium"/>
                <a:ea typeface="ZEN角ゴシックNEW Medium"/>
              </a:rPr>
              <a:t>成長の欲求</a:t>
            </a:r>
            <a:r>
              <a:rPr lang="en-US" sz="3399" dirty="0">
                <a:solidFill>
                  <a:srgbClr val="000000"/>
                </a:solidFill>
                <a:latin typeface="ZEN角ゴシックNEW Medium"/>
                <a:ea typeface="ZEN角ゴシックNEW Medium"/>
              </a:rPr>
              <a:t>(</a:t>
            </a:r>
            <a:r>
              <a:rPr lang="en-US" sz="3399" dirty="0" err="1">
                <a:solidFill>
                  <a:srgbClr val="000000"/>
                </a:solidFill>
                <a:latin typeface="ZEN角ゴシックNEW Medium"/>
                <a:ea typeface="ZEN角ゴシックNEW Medium"/>
              </a:rPr>
              <a:t>もっとよくなりたい</a:t>
            </a:r>
            <a:r>
              <a:rPr lang="en-US" sz="3399" dirty="0">
                <a:solidFill>
                  <a:srgbClr val="000000"/>
                </a:solidFill>
                <a:latin typeface="ZEN角ゴシックNEW Medium"/>
                <a:ea typeface="ZEN角ゴシックNEW Medium"/>
              </a:rPr>
              <a:t>)</a:t>
            </a:r>
          </a:p>
        </p:txBody>
      </p:sp>
      <p:sp>
        <p:nvSpPr>
          <p:cNvPr id="40" name="TextBox 40"/>
          <p:cNvSpPr txBox="1"/>
          <p:nvPr/>
        </p:nvSpPr>
        <p:spPr>
          <a:xfrm>
            <a:off x="1219201" y="7937079"/>
            <a:ext cx="6212781"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ZEN角ゴシックNEW Medium"/>
                <a:ea typeface="ZEN角ゴシックNEW Medium"/>
              </a:rPr>
              <a:t>生活の安定•安全の欲求</a:t>
            </a:r>
            <a:r>
              <a:rPr lang="en-US" sz="3399" dirty="0">
                <a:solidFill>
                  <a:srgbClr val="000000"/>
                </a:solidFill>
                <a:latin typeface="ZEN角ゴシックNEW Medium"/>
                <a:ea typeface="ZEN角ゴシックNEW Medium"/>
              </a:rPr>
              <a:t>(</a:t>
            </a:r>
            <a:r>
              <a:rPr lang="en-US" sz="3399" dirty="0" err="1">
                <a:solidFill>
                  <a:srgbClr val="000000"/>
                </a:solidFill>
                <a:latin typeface="ZEN角ゴシックNEW Medium"/>
                <a:ea typeface="ZEN角ゴシックNEW Medium"/>
              </a:rPr>
              <a:t>衣食住</a:t>
            </a:r>
            <a:r>
              <a:rPr lang="en-US" sz="3399" dirty="0">
                <a:solidFill>
                  <a:srgbClr val="000000"/>
                </a:solidFill>
                <a:latin typeface="ZEN角ゴシックNEW Medium"/>
                <a:ea typeface="ZEN角ゴシックNEW Medium"/>
              </a:rPr>
              <a:t>)</a:t>
            </a:r>
          </a:p>
        </p:txBody>
      </p:sp>
      <p:sp>
        <p:nvSpPr>
          <p:cNvPr id="41" name="TextBox 41"/>
          <p:cNvSpPr txBox="1"/>
          <p:nvPr/>
        </p:nvSpPr>
        <p:spPr>
          <a:xfrm>
            <a:off x="2737500" y="896152"/>
            <a:ext cx="12527745" cy="1280248"/>
          </a:xfrm>
          <a:prstGeom prst="rect">
            <a:avLst/>
          </a:prstGeom>
        </p:spPr>
        <p:txBody>
          <a:bodyPr lIns="0" tIns="0" rIns="0" bIns="0" rtlCol="0" anchor="t">
            <a:spAutoFit/>
          </a:bodyPr>
          <a:lstStyle/>
          <a:p>
            <a:pPr>
              <a:lnSpc>
                <a:spcPts val="10308"/>
              </a:lnSpc>
            </a:pPr>
            <a:r>
              <a:rPr lang="en-US" sz="8053">
                <a:solidFill>
                  <a:srgbClr val="000000"/>
                </a:solidFill>
                <a:ea typeface="ZEN角ゴシックNEW Bold"/>
              </a:rPr>
              <a:t>自分らしさの土台は健康</a:t>
            </a:r>
          </a:p>
        </p:txBody>
      </p:sp>
      <p:grpSp>
        <p:nvGrpSpPr>
          <p:cNvPr id="42" name="Group 42"/>
          <p:cNvGrpSpPr/>
          <p:nvPr/>
        </p:nvGrpSpPr>
        <p:grpSpPr>
          <a:xfrm>
            <a:off x="12533939" y="2711169"/>
            <a:ext cx="1143732" cy="2245355"/>
            <a:chOff x="0" y="0"/>
            <a:chExt cx="1524976" cy="2993807"/>
          </a:xfrm>
        </p:grpSpPr>
        <p:sp>
          <p:nvSpPr>
            <p:cNvPr id="43" name="Freeform 43"/>
            <p:cNvSpPr/>
            <p:nvPr/>
          </p:nvSpPr>
          <p:spPr>
            <a:xfrm>
              <a:off x="0" y="150868"/>
              <a:ext cx="1023458" cy="2842938"/>
            </a:xfrm>
            <a:custGeom>
              <a:avLst/>
              <a:gdLst/>
              <a:ahLst/>
              <a:cxnLst/>
              <a:rect l="l" t="t" r="r" b="b"/>
              <a:pathLst>
                <a:path w="1023458" h="2842938">
                  <a:moveTo>
                    <a:pt x="0" y="0"/>
                  </a:moveTo>
                  <a:lnTo>
                    <a:pt x="1023458" y="0"/>
                  </a:lnTo>
                  <a:lnTo>
                    <a:pt x="1023458" y="2842939"/>
                  </a:lnTo>
                  <a:lnTo>
                    <a:pt x="0" y="28429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Freeform 44"/>
            <p:cNvSpPr/>
            <p:nvPr/>
          </p:nvSpPr>
          <p:spPr>
            <a:xfrm>
              <a:off x="369724" y="0"/>
              <a:ext cx="284010" cy="301737"/>
            </a:xfrm>
            <a:custGeom>
              <a:avLst/>
              <a:gdLst/>
              <a:ahLst/>
              <a:cxnLst/>
              <a:rect l="l" t="t" r="r" b="b"/>
              <a:pathLst>
                <a:path w="284010" h="301737">
                  <a:moveTo>
                    <a:pt x="0" y="0"/>
                  </a:moveTo>
                  <a:lnTo>
                    <a:pt x="284010" y="0"/>
                  </a:lnTo>
                  <a:lnTo>
                    <a:pt x="284010" y="301737"/>
                  </a:lnTo>
                  <a:lnTo>
                    <a:pt x="0" y="3017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45"/>
            <p:cNvSpPr/>
            <p:nvPr/>
          </p:nvSpPr>
          <p:spPr>
            <a:xfrm>
              <a:off x="391159" y="727095"/>
              <a:ext cx="256007" cy="336298"/>
            </a:xfrm>
            <a:custGeom>
              <a:avLst/>
              <a:gdLst/>
              <a:ahLst/>
              <a:cxnLst/>
              <a:rect l="l" t="t" r="r" b="b"/>
              <a:pathLst>
                <a:path w="256007" h="336298">
                  <a:moveTo>
                    <a:pt x="0" y="0"/>
                  </a:moveTo>
                  <a:lnTo>
                    <a:pt x="256007" y="0"/>
                  </a:lnTo>
                  <a:lnTo>
                    <a:pt x="256007" y="336298"/>
                  </a:lnTo>
                  <a:lnTo>
                    <a:pt x="0" y="3362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6" name="Freeform 46"/>
            <p:cNvSpPr/>
            <p:nvPr/>
          </p:nvSpPr>
          <p:spPr>
            <a:xfrm>
              <a:off x="1023458" y="15330"/>
              <a:ext cx="317143" cy="317143"/>
            </a:xfrm>
            <a:custGeom>
              <a:avLst/>
              <a:gdLst/>
              <a:ahLst/>
              <a:cxnLst/>
              <a:rect l="l" t="t" r="r" b="b"/>
              <a:pathLst>
                <a:path w="317143" h="317143">
                  <a:moveTo>
                    <a:pt x="0" y="0"/>
                  </a:moveTo>
                  <a:lnTo>
                    <a:pt x="317142" y="0"/>
                  </a:lnTo>
                  <a:lnTo>
                    <a:pt x="317142" y="317143"/>
                  </a:lnTo>
                  <a:lnTo>
                    <a:pt x="0" y="3171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7" name="Freeform 47"/>
            <p:cNvSpPr/>
            <p:nvPr/>
          </p:nvSpPr>
          <p:spPr>
            <a:xfrm>
              <a:off x="857931" y="332473"/>
              <a:ext cx="165527" cy="165527"/>
            </a:xfrm>
            <a:custGeom>
              <a:avLst/>
              <a:gdLst/>
              <a:ahLst/>
              <a:cxnLst/>
              <a:rect l="l" t="t" r="r" b="b"/>
              <a:pathLst>
                <a:path w="165527" h="165527">
                  <a:moveTo>
                    <a:pt x="0" y="0"/>
                  </a:moveTo>
                  <a:lnTo>
                    <a:pt x="165527" y="0"/>
                  </a:lnTo>
                  <a:lnTo>
                    <a:pt x="165527" y="165526"/>
                  </a:lnTo>
                  <a:lnTo>
                    <a:pt x="0" y="1655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8" name="Freeform 48"/>
            <p:cNvSpPr/>
            <p:nvPr/>
          </p:nvSpPr>
          <p:spPr>
            <a:xfrm>
              <a:off x="1230243" y="386176"/>
              <a:ext cx="294733" cy="294733"/>
            </a:xfrm>
            <a:custGeom>
              <a:avLst/>
              <a:gdLst/>
              <a:ahLst/>
              <a:cxnLst/>
              <a:rect l="l" t="t" r="r" b="b"/>
              <a:pathLst>
                <a:path w="294733" h="294733">
                  <a:moveTo>
                    <a:pt x="0" y="0"/>
                  </a:moveTo>
                  <a:lnTo>
                    <a:pt x="294733" y="0"/>
                  </a:lnTo>
                  <a:lnTo>
                    <a:pt x="294733" y="294733"/>
                  </a:lnTo>
                  <a:lnTo>
                    <a:pt x="0" y="29473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grpSp>
        <p:nvGrpSpPr>
          <p:cNvPr id="49" name="Group 49"/>
          <p:cNvGrpSpPr/>
          <p:nvPr/>
        </p:nvGrpSpPr>
        <p:grpSpPr>
          <a:xfrm>
            <a:off x="10727039" y="6966663"/>
            <a:ext cx="7073439" cy="1487121"/>
            <a:chOff x="0" y="0"/>
            <a:chExt cx="1862963" cy="391670"/>
          </a:xfrm>
        </p:grpSpPr>
        <p:sp>
          <p:nvSpPr>
            <p:cNvPr id="50" name="Freeform 50"/>
            <p:cNvSpPr/>
            <p:nvPr/>
          </p:nvSpPr>
          <p:spPr>
            <a:xfrm>
              <a:off x="0" y="0"/>
              <a:ext cx="1862963" cy="391670"/>
            </a:xfrm>
            <a:custGeom>
              <a:avLst/>
              <a:gdLst/>
              <a:ahLst/>
              <a:cxnLst/>
              <a:rect l="l" t="t" r="r" b="b"/>
              <a:pathLst>
                <a:path w="1862963" h="391670">
                  <a:moveTo>
                    <a:pt x="26268" y="0"/>
                  </a:moveTo>
                  <a:lnTo>
                    <a:pt x="1836695" y="0"/>
                  </a:lnTo>
                  <a:cubicBezTo>
                    <a:pt x="1851203" y="0"/>
                    <a:pt x="1862963" y="11761"/>
                    <a:pt x="1862963" y="26268"/>
                  </a:cubicBezTo>
                  <a:lnTo>
                    <a:pt x="1862963" y="365402"/>
                  </a:lnTo>
                  <a:cubicBezTo>
                    <a:pt x="1862963" y="379909"/>
                    <a:pt x="1851203" y="391670"/>
                    <a:pt x="1836695" y="391670"/>
                  </a:cubicBezTo>
                  <a:lnTo>
                    <a:pt x="26268" y="391670"/>
                  </a:lnTo>
                  <a:cubicBezTo>
                    <a:pt x="11761" y="391670"/>
                    <a:pt x="0" y="379909"/>
                    <a:pt x="0" y="365402"/>
                  </a:cubicBezTo>
                  <a:lnTo>
                    <a:pt x="0" y="26268"/>
                  </a:lnTo>
                  <a:cubicBezTo>
                    <a:pt x="0" y="11761"/>
                    <a:pt x="11761" y="0"/>
                    <a:pt x="26268" y="0"/>
                  </a:cubicBezTo>
                  <a:close/>
                </a:path>
              </a:pathLst>
            </a:custGeom>
            <a:solidFill>
              <a:srgbClr val="FFFFFF"/>
            </a:solidFill>
            <a:ln w="133350" cap="rnd">
              <a:solidFill>
                <a:srgbClr val="E60012"/>
              </a:solidFill>
              <a:prstDash val="solid"/>
              <a:round/>
            </a:ln>
          </p:spPr>
        </p:sp>
        <p:sp>
          <p:nvSpPr>
            <p:cNvPr id="51" name="TextBox 51"/>
            <p:cNvSpPr txBox="1"/>
            <p:nvPr/>
          </p:nvSpPr>
          <p:spPr>
            <a:xfrm>
              <a:off x="0" y="-47625"/>
              <a:ext cx="1862963" cy="439295"/>
            </a:xfrm>
            <a:prstGeom prst="rect">
              <a:avLst/>
            </a:prstGeom>
          </p:spPr>
          <p:txBody>
            <a:bodyPr lIns="50800" tIns="50800" rIns="50800" bIns="50800" rtlCol="0" anchor="ctr"/>
            <a:lstStyle/>
            <a:p>
              <a:pPr algn="ctr">
                <a:lnSpc>
                  <a:spcPts val="2659"/>
                </a:lnSpc>
                <a:spcBef>
                  <a:spcPct val="0"/>
                </a:spcBef>
              </a:pPr>
              <a:endParaRPr/>
            </a:p>
          </p:txBody>
        </p:sp>
      </p:grpSp>
      <p:sp>
        <p:nvSpPr>
          <p:cNvPr id="52" name="TextBox 52"/>
          <p:cNvSpPr txBox="1"/>
          <p:nvPr/>
        </p:nvSpPr>
        <p:spPr>
          <a:xfrm>
            <a:off x="11080228" y="7181268"/>
            <a:ext cx="6367063" cy="1057910"/>
          </a:xfrm>
          <a:prstGeom prst="rect">
            <a:avLst/>
          </a:prstGeom>
        </p:spPr>
        <p:txBody>
          <a:bodyPr lIns="0" tIns="0" rIns="0" bIns="0" rtlCol="0" anchor="t">
            <a:spAutoFit/>
          </a:bodyPr>
          <a:lstStyle/>
          <a:p>
            <a:pPr>
              <a:lnSpc>
                <a:spcPts val="4270"/>
              </a:lnSpc>
            </a:pPr>
            <a:r>
              <a:rPr lang="en-US" sz="3500">
                <a:solidFill>
                  <a:srgbClr val="000000"/>
                </a:solidFill>
                <a:ea typeface="ZEN角ゴシックNEW Medium"/>
              </a:rPr>
              <a:t>自律神経を整えることで</a:t>
            </a:r>
          </a:p>
          <a:p>
            <a:pPr>
              <a:lnSpc>
                <a:spcPts val="4270"/>
              </a:lnSpc>
            </a:pPr>
            <a:r>
              <a:rPr lang="en-US" sz="3500">
                <a:solidFill>
                  <a:srgbClr val="000000"/>
                </a:solidFill>
                <a:ea typeface="ZEN角ゴシックNEW Medium"/>
              </a:rPr>
              <a:t>肉体的・精神的健康につながる</a:t>
            </a:r>
          </a:p>
        </p:txBody>
      </p:sp>
      <p:sp>
        <p:nvSpPr>
          <p:cNvPr id="53" name="Freeform 53"/>
          <p:cNvSpPr/>
          <p:nvPr/>
        </p:nvSpPr>
        <p:spPr>
          <a:xfrm rot="-10800000">
            <a:off x="13105805" y="8453784"/>
            <a:ext cx="1194481" cy="1194481"/>
          </a:xfrm>
          <a:custGeom>
            <a:avLst/>
            <a:gdLst/>
            <a:ahLst/>
            <a:cxnLst/>
            <a:rect l="l" t="t" r="r" b="b"/>
            <a:pathLst>
              <a:path w="1194481" h="1194481">
                <a:moveTo>
                  <a:pt x="0" y="0"/>
                </a:moveTo>
                <a:lnTo>
                  <a:pt x="1194482" y="0"/>
                </a:lnTo>
                <a:lnTo>
                  <a:pt x="1194482" y="1194481"/>
                </a:lnTo>
                <a:lnTo>
                  <a:pt x="0" y="11944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3">
              <a:alphaModFix amt="58000"/>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4"/>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4"/>
            <a:stretch>
              <a:fillRect/>
            </a:stretch>
          </a:blipFill>
        </p:spPr>
      </p:sp>
      <p:sp>
        <p:nvSpPr>
          <p:cNvPr id="5"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5">
              <a:alphaModFix amt="65999"/>
            </a:blip>
            <a:stretch>
              <a:fillRect/>
            </a:stretch>
          </a:blipFill>
        </p:spPr>
      </p:sp>
      <p:sp>
        <p:nvSpPr>
          <p:cNvPr id="6"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5">
              <a:alphaModFix amt="65999"/>
            </a:blip>
            <a:stretch>
              <a:fillRect/>
            </a:stretch>
          </a:blipFill>
        </p:spPr>
      </p:sp>
      <p:sp>
        <p:nvSpPr>
          <p:cNvPr id="7" name="TextBox 7"/>
          <p:cNvSpPr txBox="1"/>
          <p:nvPr/>
        </p:nvSpPr>
        <p:spPr>
          <a:xfrm>
            <a:off x="2067018" y="4328794"/>
            <a:ext cx="14153964" cy="1534162"/>
          </a:xfrm>
          <a:prstGeom prst="rect">
            <a:avLst/>
          </a:prstGeom>
        </p:spPr>
        <p:txBody>
          <a:bodyPr lIns="0" tIns="0" rIns="0" bIns="0" rtlCol="0" anchor="t">
            <a:spAutoFit/>
          </a:bodyPr>
          <a:lstStyle/>
          <a:p>
            <a:pPr algn="ctr">
              <a:lnSpc>
                <a:spcPts val="12444"/>
              </a:lnSpc>
            </a:pPr>
            <a:r>
              <a:rPr lang="en-US" sz="9499" spc="170">
                <a:solidFill>
                  <a:srgbClr val="000000"/>
                </a:solidFill>
                <a:ea typeface="ZEN角ゴシックNEW Bold"/>
              </a:rPr>
              <a:t>自律神経と自分らしさ</a:t>
            </a:r>
          </a:p>
        </p:txBody>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6"/>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6"/>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3" name="Freeform 3"/>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4" name="Freeform 4"/>
          <p:cNvSpPr/>
          <p:nvPr/>
        </p:nvSpPr>
        <p:spPr>
          <a:xfrm>
            <a:off x="12518682" y="1415317"/>
            <a:ext cx="2622722" cy="7285340"/>
          </a:xfrm>
          <a:custGeom>
            <a:avLst/>
            <a:gdLst/>
            <a:ahLst/>
            <a:cxnLst/>
            <a:rect l="l" t="t" r="r" b="b"/>
            <a:pathLst>
              <a:path w="2622722" h="7285340">
                <a:moveTo>
                  <a:pt x="0" y="0"/>
                </a:moveTo>
                <a:lnTo>
                  <a:pt x="2622723" y="0"/>
                </a:lnTo>
                <a:lnTo>
                  <a:pt x="2622723" y="7285340"/>
                </a:lnTo>
                <a:lnTo>
                  <a:pt x="0" y="72853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3466141" y="1028700"/>
            <a:ext cx="727806" cy="773233"/>
          </a:xfrm>
          <a:custGeom>
            <a:avLst/>
            <a:gdLst/>
            <a:ahLst/>
            <a:cxnLst/>
            <a:rect l="l" t="t" r="r" b="b"/>
            <a:pathLst>
              <a:path w="727806" h="773233">
                <a:moveTo>
                  <a:pt x="0" y="0"/>
                </a:moveTo>
                <a:lnTo>
                  <a:pt x="727805" y="0"/>
                </a:lnTo>
                <a:lnTo>
                  <a:pt x="727805" y="773233"/>
                </a:lnTo>
                <a:lnTo>
                  <a:pt x="0" y="773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3521071" y="2891962"/>
            <a:ext cx="656045" cy="861799"/>
          </a:xfrm>
          <a:custGeom>
            <a:avLst/>
            <a:gdLst/>
            <a:ahLst/>
            <a:cxnLst/>
            <a:rect l="l" t="t" r="r" b="b"/>
            <a:pathLst>
              <a:path w="656045" h="861799">
                <a:moveTo>
                  <a:pt x="0" y="0"/>
                </a:moveTo>
                <a:lnTo>
                  <a:pt x="656045" y="0"/>
                </a:lnTo>
                <a:lnTo>
                  <a:pt x="656045" y="861799"/>
                </a:lnTo>
                <a:lnTo>
                  <a:pt x="0" y="861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5141405" y="1067985"/>
            <a:ext cx="812713" cy="812713"/>
          </a:xfrm>
          <a:custGeom>
            <a:avLst/>
            <a:gdLst/>
            <a:ahLst/>
            <a:cxnLst/>
            <a:rect l="l" t="t" r="r" b="b"/>
            <a:pathLst>
              <a:path w="812713" h="812713">
                <a:moveTo>
                  <a:pt x="0" y="0"/>
                </a:moveTo>
                <a:lnTo>
                  <a:pt x="812712" y="0"/>
                </a:lnTo>
                <a:lnTo>
                  <a:pt x="812712" y="812713"/>
                </a:lnTo>
                <a:lnTo>
                  <a:pt x="0" y="8127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4717225" y="1880698"/>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5671315" y="2018319"/>
            <a:ext cx="755285" cy="755285"/>
          </a:xfrm>
          <a:custGeom>
            <a:avLst/>
            <a:gdLst/>
            <a:ahLst/>
            <a:cxnLst/>
            <a:rect l="l" t="t" r="r" b="b"/>
            <a:pathLst>
              <a:path w="755285" h="755285">
                <a:moveTo>
                  <a:pt x="0" y="0"/>
                </a:moveTo>
                <a:lnTo>
                  <a:pt x="755285" y="0"/>
                </a:lnTo>
                <a:lnTo>
                  <a:pt x="755285" y="755285"/>
                </a:lnTo>
                <a:lnTo>
                  <a:pt x="0" y="75528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0" name="Group 10"/>
          <p:cNvGrpSpPr/>
          <p:nvPr/>
        </p:nvGrpSpPr>
        <p:grpSpPr>
          <a:xfrm>
            <a:off x="3193293" y="5844267"/>
            <a:ext cx="8455581" cy="2597965"/>
            <a:chOff x="0" y="0"/>
            <a:chExt cx="2226984" cy="684238"/>
          </a:xfrm>
        </p:grpSpPr>
        <p:sp>
          <p:nvSpPr>
            <p:cNvPr id="11" name="Freeform 11"/>
            <p:cNvSpPr/>
            <p:nvPr/>
          </p:nvSpPr>
          <p:spPr>
            <a:xfrm>
              <a:off x="0" y="0"/>
              <a:ext cx="2226984" cy="684238"/>
            </a:xfrm>
            <a:custGeom>
              <a:avLst/>
              <a:gdLst/>
              <a:ahLst/>
              <a:cxnLst/>
              <a:rect l="l" t="t" r="r" b="b"/>
              <a:pathLst>
                <a:path w="2226984" h="684238">
                  <a:moveTo>
                    <a:pt x="46696" y="0"/>
                  </a:moveTo>
                  <a:lnTo>
                    <a:pt x="2180289" y="0"/>
                  </a:lnTo>
                  <a:cubicBezTo>
                    <a:pt x="2192673" y="0"/>
                    <a:pt x="2204550" y="4920"/>
                    <a:pt x="2213307" y="13677"/>
                  </a:cubicBezTo>
                  <a:cubicBezTo>
                    <a:pt x="2222065" y="22434"/>
                    <a:pt x="2226984" y="34311"/>
                    <a:pt x="2226984" y="46696"/>
                  </a:cubicBezTo>
                  <a:lnTo>
                    <a:pt x="2226984" y="637542"/>
                  </a:lnTo>
                  <a:cubicBezTo>
                    <a:pt x="2226984" y="663332"/>
                    <a:pt x="2206078" y="684238"/>
                    <a:pt x="2180289" y="684238"/>
                  </a:cubicBezTo>
                  <a:lnTo>
                    <a:pt x="46696" y="684238"/>
                  </a:lnTo>
                  <a:cubicBezTo>
                    <a:pt x="34311" y="684238"/>
                    <a:pt x="22434" y="679318"/>
                    <a:pt x="13677" y="670561"/>
                  </a:cubicBezTo>
                  <a:cubicBezTo>
                    <a:pt x="4920" y="661804"/>
                    <a:pt x="0" y="649927"/>
                    <a:pt x="0" y="637542"/>
                  </a:cubicBezTo>
                  <a:lnTo>
                    <a:pt x="0" y="46696"/>
                  </a:lnTo>
                  <a:cubicBezTo>
                    <a:pt x="0" y="34311"/>
                    <a:pt x="4920" y="22434"/>
                    <a:pt x="13677" y="13677"/>
                  </a:cubicBezTo>
                  <a:cubicBezTo>
                    <a:pt x="22434" y="4920"/>
                    <a:pt x="34311" y="0"/>
                    <a:pt x="46696" y="0"/>
                  </a:cubicBezTo>
                  <a:close/>
                </a:path>
              </a:pathLst>
            </a:custGeom>
            <a:solidFill>
              <a:srgbClr val="F7C3D4"/>
            </a:solidFill>
          </p:spPr>
        </p:sp>
        <p:sp>
          <p:nvSpPr>
            <p:cNvPr id="12" name="TextBox 12"/>
            <p:cNvSpPr txBox="1"/>
            <p:nvPr/>
          </p:nvSpPr>
          <p:spPr>
            <a:xfrm>
              <a:off x="0" y="-47625"/>
              <a:ext cx="2226984" cy="731863"/>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2869224" y="2898145"/>
            <a:ext cx="6762911" cy="953135"/>
          </a:xfrm>
          <a:prstGeom prst="rect">
            <a:avLst/>
          </a:prstGeom>
        </p:spPr>
        <p:txBody>
          <a:bodyPr lIns="0" tIns="0" rIns="0" bIns="0" rtlCol="0" anchor="t">
            <a:spAutoFit/>
          </a:bodyPr>
          <a:lstStyle/>
          <a:p>
            <a:pPr>
              <a:lnSpc>
                <a:spcPts val="7840"/>
              </a:lnSpc>
              <a:spcBef>
                <a:spcPct val="0"/>
              </a:spcBef>
            </a:pPr>
            <a:r>
              <a:rPr lang="en-US" sz="5600">
                <a:solidFill>
                  <a:srgbClr val="000000"/>
                </a:solidFill>
                <a:ea typeface="ZEN角ゴシックNEW"/>
              </a:rPr>
              <a:t>ひとことで言うなら</a:t>
            </a:r>
          </a:p>
        </p:txBody>
      </p:sp>
      <p:sp>
        <p:nvSpPr>
          <p:cNvPr id="14" name="TextBox 14"/>
          <p:cNvSpPr txBox="1"/>
          <p:nvPr/>
        </p:nvSpPr>
        <p:spPr>
          <a:xfrm>
            <a:off x="2869224" y="3993767"/>
            <a:ext cx="9649459" cy="953135"/>
          </a:xfrm>
          <a:prstGeom prst="rect">
            <a:avLst/>
          </a:prstGeom>
        </p:spPr>
        <p:txBody>
          <a:bodyPr lIns="0" tIns="0" rIns="0" bIns="0" rtlCol="0" anchor="t">
            <a:spAutoFit/>
          </a:bodyPr>
          <a:lstStyle/>
          <a:p>
            <a:pPr>
              <a:lnSpc>
                <a:spcPts val="7840"/>
              </a:lnSpc>
              <a:spcBef>
                <a:spcPct val="0"/>
              </a:spcBef>
            </a:pPr>
            <a:r>
              <a:rPr lang="en-US" sz="5600">
                <a:solidFill>
                  <a:srgbClr val="000000"/>
                </a:solidFill>
                <a:ea typeface="ZEN角ゴシックNEW Medium"/>
              </a:rPr>
              <a:t>「自然体である」</a:t>
            </a:r>
            <a:r>
              <a:rPr lang="en-US" sz="5600">
                <a:solidFill>
                  <a:srgbClr val="000000"/>
                </a:solidFill>
                <a:ea typeface="ZEN角ゴシックNEW"/>
              </a:rPr>
              <a:t>ということ</a:t>
            </a:r>
          </a:p>
        </p:txBody>
      </p:sp>
      <p:sp>
        <p:nvSpPr>
          <p:cNvPr id="15" name="TextBox 15"/>
          <p:cNvSpPr txBox="1"/>
          <p:nvPr/>
        </p:nvSpPr>
        <p:spPr>
          <a:xfrm>
            <a:off x="3558355" y="6086031"/>
            <a:ext cx="7524637" cy="1943735"/>
          </a:xfrm>
          <a:prstGeom prst="rect">
            <a:avLst/>
          </a:prstGeom>
        </p:spPr>
        <p:txBody>
          <a:bodyPr lIns="0" tIns="0" rIns="0" bIns="0" rtlCol="0" anchor="t">
            <a:spAutoFit/>
          </a:bodyPr>
          <a:lstStyle/>
          <a:p>
            <a:pPr algn="ctr">
              <a:lnSpc>
                <a:spcPts val="7840"/>
              </a:lnSpc>
            </a:pPr>
            <a:r>
              <a:rPr lang="en-US" sz="5600">
                <a:solidFill>
                  <a:srgbClr val="000000"/>
                </a:solidFill>
                <a:ea typeface="ZEN角ゴシックNEW Medium"/>
              </a:rPr>
              <a:t>肉体、思考、感情、心</a:t>
            </a:r>
          </a:p>
          <a:p>
            <a:pPr algn="ctr">
              <a:lnSpc>
                <a:spcPts val="7840"/>
              </a:lnSpc>
              <a:spcBef>
                <a:spcPct val="0"/>
              </a:spcBef>
            </a:pPr>
            <a:r>
              <a:rPr lang="en-US" sz="5600">
                <a:solidFill>
                  <a:srgbClr val="000000"/>
                </a:solidFill>
                <a:ea typeface="ZEN角ゴシックNEW Medium"/>
              </a:rPr>
              <a:t>が一致している状態</a:t>
            </a:r>
          </a:p>
        </p:txBody>
      </p:sp>
      <p:sp>
        <p:nvSpPr>
          <p:cNvPr id="16" name="TextBox 16"/>
          <p:cNvSpPr txBox="1"/>
          <p:nvPr/>
        </p:nvSpPr>
        <p:spPr>
          <a:xfrm>
            <a:off x="2737500" y="1318881"/>
            <a:ext cx="8911374" cy="1280248"/>
          </a:xfrm>
          <a:prstGeom prst="rect">
            <a:avLst/>
          </a:prstGeom>
        </p:spPr>
        <p:txBody>
          <a:bodyPr lIns="0" tIns="0" rIns="0" bIns="0" rtlCol="0" anchor="t">
            <a:spAutoFit/>
          </a:bodyPr>
          <a:lstStyle/>
          <a:p>
            <a:pPr>
              <a:lnSpc>
                <a:spcPts val="10308"/>
              </a:lnSpc>
            </a:pPr>
            <a:r>
              <a:rPr lang="en-US" sz="8053">
                <a:solidFill>
                  <a:srgbClr val="000000"/>
                </a:solidFill>
                <a:ea typeface="ZEN角ゴシックNEW Bold"/>
              </a:rPr>
              <a:t>自分らしさとは？</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3" name="Freeform 3"/>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4" name="TextBox 4"/>
          <p:cNvSpPr txBox="1"/>
          <p:nvPr/>
        </p:nvSpPr>
        <p:spPr>
          <a:xfrm>
            <a:off x="2737500" y="1318881"/>
            <a:ext cx="7700555" cy="1280248"/>
          </a:xfrm>
          <a:prstGeom prst="rect">
            <a:avLst/>
          </a:prstGeom>
        </p:spPr>
        <p:txBody>
          <a:bodyPr lIns="0" tIns="0" rIns="0" bIns="0" rtlCol="0" anchor="t">
            <a:spAutoFit/>
          </a:bodyPr>
          <a:lstStyle/>
          <a:p>
            <a:pPr>
              <a:lnSpc>
                <a:spcPts val="10308"/>
              </a:lnSpc>
            </a:pPr>
            <a:r>
              <a:rPr lang="en-US" sz="8053">
                <a:solidFill>
                  <a:srgbClr val="000000"/>
                </a:solidFill>
                <a:ea typeface="ZEN角ゴシックNEW Bold"/>
              </a:rPr>
              <a:t>自律神経と肉体</a:t>
            </a:r>
          </a:p>
        </p:txBody>
      </p:sp>
      <p:sp>
        <p:nvSpPr>
          <p:cNvPr id="5" name="Freeform 5"/>
          <p:cNvSpPr/>
          <p:nvPr/>
        </p:nvSpPr>
        <p:spPr>
          <a:xfrm>
            <a:off x="13494912" y="1500830"/>
            <a:ext cx="2622722" cy="7285340"/>
          </a:xfrm>
          <a:custGeom>
            <a:avLst/>
            <a:gdLst/>
            <a:ahLst/>
            <a:cxnLst/>
            <a:rect l="l" t="t" r="r" b="b"/>
            <a:pathLst>
              <a:path w="2622722" h="7285340">
                <a:moveTo>
                  <a:pt x="0" y="0"/>
                </a:moveTo>
                <a:lnTo>
                  <a:pt x="2622723" y="0"/>
                </a:lnTo>
                <a:lnTo>
                  <a:pt x="2622723" y="7285340"/>
                </a:lnTo>
                <a:lnTo>
                  <a:pt x="0" y="72853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2232874" y="3394710"/>
            <a:ext cx="11210181" cy="3860800"/>
          </a:xfrm>
          <a:prstGeom prst="rect">
            <a:avLst/>
          </a:prstGeom>
        </p:spPr>
        <p:txBody>
          <a:bodyPr lIns="0" tIns="0" rIns="0" bIns="0" rtlCol="0" anchor="t">
            <a:spAutoFit/>
          </a:bodyPr>
          <a:lstStyle/>
          <a:p>
            <a:pPr>
              <a:lnSpc>
                <a:spcPts val="7700"/>
              </a:lnSpc>
            </a:pPr>
            <a:r>
              <a:rPr lang="en-US" sz="5500">
                <a:solidFill>
                  <a:srgbClr val="000000"/>
                </a:solidFill>
                <a:ea typeface="ZEN角ゴシックNEW Medium"/>
              </a:rPr>
              <a:t>自律神経が整うと、</a:t>
            </a:r>
          </a:p>
          <a:p>
            <a:pPr>
              <a:lnSpc>
                <a:spcPts val="7700"/>
              </a:lnSpc>
            </a:pPr>
            <a:r>
              <a:rPr lang="en-US" sz="5500">
                <a:solidFill>
                  <a:srgbClr val="000000"/>
                </a:solidFill>
                <a:ea typeface="ZEN角ゴシックNEW Medium"/>
              </a:rPr>
              <a:t>肉体の調子が良くなり快適になる</a:t>
            </a:r>
          </a:p>
          <a:p>
            <a:pPr>
              <a:lnSpc>
                <a:spcPts val="7700"/>
              </a:lnSpc>
            </a:pPr>
            <a:r>
              <a:rPr lang="en-US" sz="5500">
                <a:solidFill>
                  <a:srgbClr val="000000"/>
                </a:solidFill>
                <a:latin typeface="ZEN角ゴシックNEW Medium"/>
                <a:ea typeface="ZEN角ゴシックNEW Medium"/>
              </a:rPr>
              <a:t>→肉体が自然体である状態</a:t>
            </a:r>
          </a:p>
          <a:p>
            <a:pPr>
              <a:lnSpc>
                <a:spcPts val="7700"/>
              </a:lnSpc>
              <a:spcBef>
                <a:spcPct val="0"/>
              </a:spcBef>
            </a:pPr>
            <a:r>
              <a:rPr lang="en-US" sz="5500">
                <a:solidFill>
                  <a:srgbClr val="000000"/>
                </a:solidFill>
                <a:latin typeface="ZEN角ゴシックNEW Medium"/>
                <a:ea typeface="ZEN角ゴシックNEW Medium"/>
              </a:rPr>
              <a:t>→自分らしさにつながる</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3" name="Freeform 3"/>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4" name="TextBox 4"/>
          <p:cNvSpPr txBox="1"/>
          <p:nvPr/>
        </p:nvSpPr>
        <p:spPr>
          <a:xfrm>
            <a:off x="2737500" y="1318881"/>
            <a:ext cx="10520775" cy="1280248"/>
          </a:xfrm>
          <a:prstGeom prst="rect">
            <a:avLst/>
          </a:prstGeom>
        </p:spPr>
        <p:txBody>
          <a:bodyPr lIns="0" tIns="0" rIns="0" bIns="0" rtlCol="0" anchor="t">
            <a:spAutoFit/>
          </a:bodyPr>
          <a:lstStyle/>
          <a:p>
            <a:pPr>
              <a:lnSpc>
                <a:spcPts val="10308"/>
              </a:lnSpc>
            </a:pPr>
            <a:r>
              <a:rPr lang="en-US" sz="8053">
                <a:solidFill>
                  <a:srgbClr val="000000"/>
                </a:solidFill>
                <a:ea typeface="ZEN角ゴシックNEW Bold"/>
              </a:rPr>
              <a:t>自律神経と感情</a:t>
            </a:r>
          </a:p>
        </p:txBody>
      </p:sp>
      <p:sp>
        <p:nvSpPr>
          <p:cNvPr id="5" name="TextBox 5"/>
          <p:cNvSpPr txBox="1"/>
          <p:nvPr/>
        </p:nvSpPr>
        <p:spPr>
          <a:xfrm>
            <a:off x="2232874" y="5397500"/>
            <a:ext cx="11210181" cy="3871253"/>
          </a:xfrm>
          <a:prstGeom prst="rect">
            <a:avLst/>
          </a:prstGeom>
        </p:spPr>
        <p:txBody>
          <a:bodyPr lIns="0" tIns="0" rIns="0" bIns="0" rtlCol="0" anchor="t">
            <a:spAutoFit/>
          </a:bodyPr>
          <a:lstStyle/>
          <a:p>
            <a:pPr>
              <a:lnSpc>
                <a:spcPts val="7700"/>
              </a:lnSpc>
            </a:pPr>
            <a:r>
              <a:rPr lang="en-US" sz="5500" dirty="0" err="1">
                <a:solidFill>
                  <a:srgbClr val="000000"/>
                </a:solidFill>
                <a:ea typeface="ZEN角ゴシックNEW Medium"/>
              </a:rPr>
              <a:t>自律神経が整うと</a:t>
            </a:r>
            <a:r>
              <a:rPr lang="en-US" sz="5500" dirty="0">
                <a:solidFill>
                  <a:srgbClr val="000000"/>
                </a:solidFill>
                <a:ea typeface="ZEN角ゴシックNEW Medium"/>
              </a:rPr>
              <a:t>、</a:t>
            </a:r>
          </a:p>
          <a:p>
            <a:pPr>
              <a:lnSpc>
                <a:spcPts val="7700"/>
              </a:lnSpc>
            </a:pPr>
            <a:r>
              <a:rPr lang="en-US" sz="5500" dirty="0" err="1">
                <a:solidFill>
                  <a:srgbClr val="000000"/>
                </a:solidFill>
                <a:ea typeface="ZEN角ゴシックNEW Medium"/>
              </a:rPr>
              <a:t>感情の臓器（心臓</a:t>
            </a:r>
            <a:r>
              <a:rPr lang="ja-JP" altLang="en-US" sz="5500" dirty="0">
                <a:solidFill>
                  <a:srgbClr val="000000"/>
                </a:solidFill>
                <a:ea typeface="ZEN角ゴシックNEW Medium"/>
              </a:rPr>
              <a:t>・心拍</a:t>
            </a:r>
            <a:r>
              <a:rPr lang="en-US" sz="5500" dirty="0">
                <a:solidFill>
                  <a:srgbClr val="000000"/>
                </a:solidFill>
                <a:ea typeface="ZEN角ゴシックNEW Medium"/>
              </a:rPr>
              <a:t>）</a:t>
            </a:r>
            <a:r>
              <a:rPr lang="en-US" sz="5500" dirty="0" err="1">
                <a:solidFill>
                  <a:srgbClr val="000000"/>
                </a:solidFill>
                <a:ea typeface="ZEN角ゴシックNEW Medium"/>
              </a:rPr>
              <a:t>が整う</a:t>
            </a:r>
            <a:endParaRPr lang="en-US" sz="5500" dirty="0">
              <a:solidFill>
                <a:srgbClr val="000000"/>
              </a:solidFill>
              <a:ea typeface="ZEN角ゴシックNEW Medium"/>
            </a:endParaRPr>
          </a:p>
          <a:p>
            <a:pPr>
              <a:lnSpc>
                <a:spcPts val="7700"/>
              </a:lnSpc>
            </a:pPr>
            <a:r>
              <a:rPr lang="en-US" sz="5500" dirty="0">
                <a:solidFill>
                  <a:srgbClr val="000000"/>
                </a:solidFill>
                <a:latin typeface="ZEN角ゴシックNEW Medium"/>
                <a:ea typeface="ZEN角ゴシックNEW Medium"/>
              </a:rPr>
              <a:t>→</a:t>
            </a:r>
            <a:r>
              <a:rPr lang="en-US" sz="5500" dirty="0" err="1">
                <a:solidFill>
                  <a:srgbClr val="000000"/>
                </a:solidFill>
                <a:latin typeface="ZEN角ゴシックNEW Medium"/>
                <a:ea typeface="ZEN角ゴシックNEW Medium"/>
              </a:rPr>
              <a:t>感情が自然体である状態</a:t>
            </a:r>
            <a:endParaRPr lang="en-US" sz="5500" dirty="0">
              <a:solidFill>
                <a:srgbClr val="000000"/>
              </a:solidFill>
              <a:latin typeface="ZEN角ゴシックNEW Medium"/>
              <a:ea typeface="ZEN角ゴシックNEW Medium"/>
            </a:endParaRPr>
          </a:p>
          <a:p>
            <a:pPr>
              <a:lnSpc>
                <a:spcPts val="7700"/>
              </a:lnSpc>
              <a:spcBef>
                <a:spcPct val="0"/>
              </a:spcBef>
            </a:pPr>
            <a:r>
              <a:rPr lang="en-US" sz="5500" dirty="0">
                <a:solidFill>
                  <a:srgbClr val="000000"/>
                </a:solidFill>
                <a:latin typeface="ZEN角ゴシックNEW Medium"/>
                <a:ea typeface="ZEN角ゴシックNEW Medium"/>
              </a:rPr>
              <a:t>→</a:t>
            </a:r>
            <a:r>
              <a:rPr lang="en-US" sz="5500" dirty="0" err="1">
                <a:solidFill>
                  <a:srgbClr val="000000"/>
                </a:solidFill>
                <a:latin typeface="ZEN角ゴシックNEW Medium"/>
                <a:ea typeface="ZEN角ゴシックNEW Medium"/>
              </a:rPr>
              <a:t>自分らしさにつながる</a:t>
            </a:r>
            <a:endParaRPr lang="en-US" sz="5500" dirty="0">
              <a:solidFill>
                <a:srgbClr val="000000"/>
              </a:solidFill>
              <a:latin typeface="ZEN角ゴシックNEW Medium"/>
              <a:ea typeface="ZEN角ゴシックNEW Medium"/>
            </a:endParaRPr>
          </a:p>
        </p:txBody>
      </p:sp>
      <p:sp>
        <p:nvSpPr>
          <p:cNvPr id="6" name="TextBox 6"/>
          <p:cNvSpPr txBox="1"/>
          <p:nvPr/>
        </p:nvSpPr>
        <p:spPr>
          <a:xfrm>
            <a:off x="2232874" y="3042700"/>
            <a:ext cx="12747829" cy="1917700"/>
          </a:xfrm>
          <a:prstGeom prst="rect">
            <a:avLst/>
          </a:prstGeom>
        </p:spPr>
        <p:txBody>
          <a:bodyPr lIns="0" tIns="0" rIns="0" bIns="0" rtlCol="0" anchor="t">
            <a:spAutoFit/>
          </a:bodyPr>
          <a:lstStyle/>
          <a:p>
            <a:pPr>
              <a:lnSpc>
                <a:spcPts val="7700"/>
              </a:lnSpc>
            </a:pPr>
            <a:r>
              <a:rPr lang="en-US" sz="5500">
                <a:solidFill>
                  <a:srgbClr val="000000"/>
                </a:solidFill>
                <a:ea typeface="ZEN角ゴシックNEW"/>
              </a:rPr>
              <a:t>感情はコントロールできないが</a:t>
            </a:r>
          </a:p>
          <a:p>
            <a:pPr>
              <a:lnSpc>
                <a:spcPts val="7700"/>
              </a:lnSpc>
              <a:spcBef>
                <a:spcPct val="0"/>
              </a:spcBef>
            </a:pPr>
            <a:r>
              <a:rPr lang="en-US" sz="5500">
                <a:solidFill>
                  <a:srgbClr val="000000"/>
                </a:solidFill>
                <a:ea typeface="ZEN角ゴシックNEW"/>
              </a:rPr>
              <a:t>感情に関与する身体反応は整えられる。</a:t>
            </a:r>
          </a:p>
        </p:txBody>
      </p:sp>
      <p:sp>
        <p:nvSpPr>
          <p:cNvPr id="7" name="Freeform 7"/>
          <p:cNvSpPr/>
          <p:nvPr/>
        </p:nvSpPr>
        <p:spPr>
          <a:xfrm>
            <a:off x="15445213" y="7362044"/>
            <a:ext cx="1505139" cy="1599085"/>
          </a:xfrm>
          <a:custGeom>
            <a:avLst/>
            <a:gdLst/>
            <a:ahLst/>
            <a:cxnLst/>
            <a:rect l="l" t="t" r="r" b="b"/>
            <a:pathLst>
              <a:path w="1505139" h="1599085">
                <a:moveTo>
                  <a:pt x="0" y="0"/>
                </a:moveTo>
                <a:lnTo>
                  <a:pt x="1505138" y="0"/>
                </a:lnTo>
                <a:lnTo>
                  <a:pt x="1505138" y="1599085"/>
                </a:lnTo>
                <a:lnTo>
                  <a:pt x="0" y="1599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12403588" y="7255510"/>
            <a:ext cx="1709375" cy="1705619"/>
            <a:chOff x="0" y="0"/>
            <a:chExt cx="2279167" cy="2274159"/>
          </a:xfrm>
        </p:grpSpPr>
        <p:sp>
          <p:nvSpPr>
            <p:cNvPr id="9" name="Freeform 9"/>
            <p:cNvSpPr/>
            <p:nvPr/>
          </p:nvSpPr>
          <p:spPr>
            <a:xfrm>
              <a:off x="565573" y="0"/>
              <a:ext cx="1083617" cy="1083617"/>
            </a:xfrm>
            <a:custGeom>
              <a:avLst/>
              <a:gdLst/>
              <a:ahLst/>
              <a:cxnLst/>
              <a:rect l="l" t="t" r="r" b="b"/>
              <a:pathLst>
                <a:path w="1083617" h="1083617">
                  <a:moveTo>
                    <a:pt x="0" y="0"/>
                  </a:moveTo>
                  <a:lnTo>
                    <a:pt x="1083617" y="0"/>
                  </a:lnTo>
                  <a:lnTo>
                    <a:pt x="1083617" y="1083617"/>
                  </a:lnTo>
                  <a:lnTo>
                    <a:pt x="0" y="10836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0" y="1083617"/>
              <a:ext cx="565573" cy="565573"/>
            </a:xfrm>
            <a:custGeom>
              <a:avLst/>
              <a:gdLst/>
              <a:ahLst/>
              <a:cxnLst/>
              <a:rect l="l" t="t" r="r" b="b"/>
              <a:pathLst>
                <a:path w="565573" h="565573">
                  <a:moveTo>
                    <a:pt x="0" y="0"/>
                  </a:moveTo>
                  <a:lnTo>
                    <a:pt x="565573" y="0"/>
                  </a:lnTo>
                  <a:lnTo>
                    <a:pt x="565573" y="565573"/>
                  </a:lnTo>
                  <a:lnTo>
                    <a:pt x="0" y="5655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272120" y="1267112"/>
              <a:ext cx="1007047" cy="1007047"/>
            </a:xfrm>
            <a:custGeom>
              <a:avLst/>
              <a:gdLst/>
              <a:ahLst/>
              <a:cxnLst/>
              <a:rect l="l" t="t" r="r" b="b"/>
              <a:pathLst>
                <a:path w="1007047" h="1007047">
                  <a:moveTo>
                    <a:pt x="0" y="0"/>
                  </a:moveTo>
                  <a:lnTo>
                    <a:pt x="1007047" y="0"/>
                  </a:lnTo>
                  <a:lnTo>
                    <a:pt x="1007047" y="1007047"/>
                  </a:lnTo>
                  <a:lnTo>
                    <a:pt x="0" y="10070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12" name="Freeform 12"/>
          <p:cNvSpPr/>
          <p:nvPr/>
        </p:nvSpPr>
        <p:spPr>
          <a:xfrm>
            <a:off x="14286654" y="5733594"/>
            <a:ext cx="1158559" cy="1521916"/>
          </a:xfrm>
          <a:custGeom>
            <a:avLst/>
            <a:gdLst/>
            <a:ahLst/>
            <a:cxnLst/>
            <a:rect l="l" t="t" r="r" b="b"/>
            <a:pathLst>
              <a:path w="1158559" h="1521916">
                <a:moveTo>
                  <a:pt x="0" y="0"/>
                </a:moveTo>
                <a:lnTo>
                  <a:pt x="1158559" y="0"/>
                </a:lnTo>
                <a:lnTo>
                  <a:pt x="1158559" y="1521916"/>
                </a:lnTo>
                <a:lnTo>
                  <a:pt x="0" y="15219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TextBox 2"/>
          <p:cNvSpPr txBox="1"/>
          <p:nvPr/>
        </p:nvSpPr>
        <p:spPr>
          <a:xfrm>
            <a:off x="2232874" y="3394710"/>
            <a:ext cx="13884355" cy="3860800"/>
          </a:xfrm>
          <a:prstGeom prst="rect">
            <a:avLst/>
          </a:prstGeom>
        </p:spPr>
        <p:txBody>
          <a:bodyPr lIns="0" tIns="0" rIns="0" bIns="0" rtlCol="0" anchor="t">
            <a:spAutoFit/>
          </a:bodyPr>
          <a:lstStyle/>
          <a:p>
            <a:pPr>
              <a:lnSpc>
                <a:spcPts val="7700"/>
              </a:lnSpc>
            </a:pPr>
            <a:r>
              <a:rPr lang="en-US" sz="5500">
                <a:solidFill>
                  <a:srgbClr val="000000"/>
                </a:solidFill>
                <a:ea typeface="ZEN角ゴシックNEW Medium"/>
              </a:rPr>
              <a:t>自律神経が整うと、</a:t>
            </a:r>
          </a:p>
          <a:p>
            <a:pPr>
              <a:lnSpc>
                <a:spcPts val="7700"/>
              </a:lnSpc>
            </a:pPr>
            <a:r>
              <a:rPr lang="en-US" sz="5500">
                <a:solidFill>
                  <a:srgbClr val="000000"/>
                </a:solidFill>
                <a:latin typeface="ZEN角ゴシックNEW Medium"/>
                <a:ea typeface="ZEN角ゴシックNEW Medium"/>
              </a:rPr>
              <a:t>適切な思考をするスペース(余裕)が生まれ、反応(感情)に左右されなくなる</a:t>
            </a:r>
          </a:p>
          <a:p>
            <a:pPr>
              <a:lnSpc>
                <a:spcPts val="7700"/>
              </a:lnSpc>
              <a:spcBef>
                <a:spcPct val="0"/>
              </a:spcBef>
            </a:pPr>
            <a:r>
              <a:rPr lang="en-US" sz="5500">
                <a:solidFill>
                  <a:srgbClr val="000000"/>
                </a:solidFill>
                <a:latin typeface="ZEN角ゴシックNEW Medium"/>
                <a:ea typeface="ZEN角ゴシックNEW Medium"/>
              </a:rPr>
              <a:t>→自分らしさにつながる</a:t>
            </a:r>
          </a:p>
        </p:txBody>
      </p:sp>
      <p:sp>
        <p:nvSpPr>
          <p:cNvPr id="3" name="Freeform 3"/>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sp>
      <p:sp>
        <p:nvSpPr>
          <p:cNvPr id="4" name="Freeform 4"/>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3">
              <a:alphaModFix amt="78000"/>
            </a:blip>
            <a:stretch>
              <a:fillRect/>
            </a:stretch>
          </a:blipFill>
        </p:spPr>
      </p:sp>
      <p:sp>
        <p:nvSpPr>
          <p:cNvPr id="5" name="TextBox 5"/>
          <p:cNvSpPr txBox="1"/>
          <p:nvPr/>
        </p:nvSpPr>
        <p:spPr>
          <a:xfrm>
            <a:off x="2737500" y="1318881"/>
            <a:ext cx="10520775" cy="1280248"/>
          </a:xfrm>
          <a:prstGeom prst="rect">
            <a:avLst/>
          </a:prstGeom>
        </p:spPr>
        <p:txBody>
          <a:bodyPr lIns="0" tIns="0" rIns="0" bIns="0" rtlCol="0" anchor="t">
            <a:spAutoFit/>
          </a:bodyPr>
          <a:lstStyle/>
          <a:p>
            <a:pPr>
              <a:lnSpc>
                <a:spcPts val="10308"/>
              </a:lnSpc>
            </a:pPr>
            <a:r>
              <a:rPr lang="en-US" sz="8053">
                <a:solidFill>
                  <a:srgbClr val="000000"/>
                </a:solidFill>
                <a:ea typeface="ZEN角ゴシックNEW Bold"/>
              </a:rPr>
              <a:t>自律神経と思考</a:t>
            </a:r>
          </a:p>
        </p:txBody>
      </p:sp>
      <p:sp>
        <p:nvSpPr>
          <p:cNvPr id="6" name="Freeform 6"/>
          <p:cNvSpPr/>
          <p:nvPr/>
        </p:nvSpPr>
        <p:spPr>
          <a:xfrm>
            <a:off x="15445213" y="7362044"/>
            <a:ext cx="1505139" cy="1599085"/>
          </a:xfrm>
          <a:custGeom>
            <a:avLst/>
            <a:gdLst/>
            <a:ahLst/>
            <a:cxnLst/>
            <a:rect l="l" t="t" r="r" b="b"/>
            <a:pathLst>
              <a:path w="1505139" h="1599085">
                <a:moveTo>
                  <a:pt x="0" y="0"/>
                </a:moveTo>
                <a:lnTo>
                  <a:pt x="1505138" y="0"/>
                </a:lnTo>
                <a:lnTo>
                  <a:pt x="1505138" y="1599085"/>
                </a:lnTo>
                <a:lnTo>
                  <a:pt x="0" y="15990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2403588" y="7255510"/>
            <a:ext cx="1709375" cy="1705619"/>
            <a:chOff x="0" y="0"/>
            <a:chExt cx="2279167" cy="2274159"/>
          </a:xfrm>
        </p:grpSpPr>
        <p:sp>
          <p:nvSpPr>
            <p:cNvPr id="8" name="Freeform 8"/>
            <p:cNvSpPr/>
            <p:nvPr/>
          </p:nvSpPr>
          <p:spPr>
            <a:xfrm>
              <a:off x="565573" y="0"/>
              <a:ext cx="1083617" cy="1083617"/>
            </a:xfrm>
            <a:custGeom>
              <a:avLst/>
              <a:gdLst/>
              <a:ahLst/>
              <a:cxnLst/>
              <a:rect l="l" t="t" r="r" b="b"/>
              <a:pathLst>
                <a:path w="1083617" h="1083617">
                  <a:moveTo>
                    <a:pt x="0" y="0"/>
                  </a:moveTo>
                  <a:lnTo>
                    <a:pt x="1083617" y="0"/>
                  </a:lnTo>
                  <a:lnTo>
                    <a:pt x="1083617" y="1083617"/>
                  </a:lnTo>
                  <a:lnTo>
                    <a:pt x="0" y="10836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0" y="1083617"/>
              <a:ext cx="565573" cy="565573"/>
            </a:xfrm>
            <a:custGeom>
              <a:avLst/>
              <a:gdLst/>
              <a:ahLst/>
              <a:cxnLst/>
              <a:rect l="l" t="t" r="r" b="b"/>
              <a:pathLst>
                <a:path w="565573" h="565573">
                  <a:moveTo>
                    <a:pt x="0" y="0"/>
                  </a:moveTo>
                  <a:lnTo>
                    <a:pt x="565573" y="0"/>
                  </a:lnTo>
                  <a:lnTo>
                    <a:pt x="565573" y="565573"/>
                  </a:lnTo>
                  <a:lnTo>
                    <a:pt x="0" y="565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272120" y="1267112"/>
              <a:ext cx="1007047" cy="1007047"/>
            </a:xfrm>
            <a:custGeom>
              <a:avLst/>
              <a:gdLst/>
              <a:ahLst/>
              <a:cxnLst/>
              <a:rect l="l" t="t" r="r" b="b"/>
              <a:pathLst>
                <a:path w="1007047" h="1007047">
                  <a:moveTo>
                    <a:pt x="0" y="0"/>
                  </a:moveTo>
                  <a:lnTo>
                    <a:pt x="1007047" y="0"/>
                  </a:lnTo>
                  <a:lnTo>
                    <a:pt x="1007047" y="1007047"/>
                  </a:lnTo>
                  <a:lnTo>
                    <a:pt x="0" y="1007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1" name="Freeform 11"/>
          <p:cNvSpPr/>
          <p:nvPr/>
        </p:nvSpPr>
        <p:spPr>
          <a:xfrm>
            <a:off x="14286654" y="5733594"/>
            <a:ext cx="1158559" cy="1521916"/>
          </a:xfrm>
          <a:custGeom>
            <a:avLst/>
            <a:gdLst/>
            <a:ahLst/>
            <a:cxnLst/>
            <a:rect l="l" t="t" r="r" b="b"/>
            <a:pathLst>
              <a:path w="1158559" h="1521916">
                <a:moveTo>
                  <a:pt x="0" y="0"/>
                </a:moveTo>
                <a:lnTo>
                  <a:pt x="1158559" y="0"/>
                </a:lnTo>
                <a:lnTo>
                  <a:pt x="1158559" y="1521916"/>
                </a:lnTo>
                <a:lnTo>
                  <a:pt x="0" y="15219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613935" y="3435030"/>
            <a:ext cx="7591881" cy="7841380"/>
          </a:xfrm>
          <a:custGeom>
            <a:avLst/>
            <a:gdLst/>
            <a:ahLst/>
            <a:cxnLst/>
            <a:rect l="l" t="t" r="r" b="b"/>
            <a:pathLst>
              <a:path w="7591881" h="7841380">
                <a:moveTo>
                  <a:pt x="0" y="0"/>
                </a:moveTo>
                <a:lnTo>
                  <a:pt x="7591882" y="0"/>
                </a:lnTo>
                <a:lnTo>
                  <a:pt x="7591882" y="7841380"/>
                </a:lnTo>
                <a:lnTo>
                  <a:pt x="0" y="7841380"/>
                </a:lnTo>
                <a:lnTo>
                  <a:pt x="0" y="0"/>
                </a:lnTo>
                <a:close/>
              </a:path>
            </a:pathLst>
          </a:custGeom>
          <a:blipFill>
            <a:blip r:embed="rId2"/>
            <a:stretch>
              <a:fillRect/>
            </a:stretch>
          </a:blipFill>
        </p:spPr>
      </p:sp>
      <p:sp>
        <p:nvSpPr>
          <p:cNvPr id="3" name="Freeform 3"/>
          <p:cNvSpPr/>
          <p:nvPr/>
        </p:nvSpPr>
        <p:spPr>
          <a:xfrm rot="1092138">
            <a:off x="-721992" y="6201530"/>
            <a:ext cx="3501384" cy="4369902"/>
          </a:xfrm>
          <a:custGeom>
            <a:avLst/>
            <a:gdLst/>
            <a:ahLst/>
            <a:cxnLst/>
            <a:rect l="l" t="t" r="r" b="b"/>
            <a:pathLst>
              <a:path w="3501384" h="4369902">
                <a:moveTo>
                  <a:pt x="0" y="0"/>
                </a:moveTo>
                <a:lnTo>
                  <a:pt x="3501384" y="0"/>
                </a:lnTo>
                <a:lnTo>
                  <a:pt x="3501384" y="4369902"/>
                </a:lnTo>
                <a:lnTo>
                  <a:pt x="0" y="4369902"/>
                </a:lnTo>
                <a:lnTo>
                  <a:pt x="0" y="0"/>
                </a:lnTo>
                <a:close/>
              </a:path>
            </a:pathLst>
          </a:custGeom>
          <a:blipFill>
            <a:blip r:embed="rId3"/>
            <a:stretch>
              <a:fillRect/>
            </a:stretch>
          </a:blipFill>
        </p:spPr>
      </p:sp>
      <p:sp>
        <p:nvSpPr>
          <p:cNvPr id="4" name="TextBox 4"/>
          <p:cNvSpPr txBox="1"/>
          <p:nvPr/>
        </p:nvSpPr>
        <p:spPr>
          <a:xfrm>
            <a:off x="3882050" y="6127863"/>
            <a:ext cx="5534654" cy="1541781"/>
          </a:xfrm>
          <a:prstGeom prst="rect">
            <a:avLst/>
          </a:prstGeom>
        </p:spPr>
        <p:txBody>
          <a:bodyPr lIns="0" tIns="0" rIns="0" bIns="0" rtlCol="0" anchor="t">
            <a:spAutoFit/>
          </a:bodyPr>
          <a:lstStyle/>
          <a:p>
            <a:pPr>
              <a:lnSpc>
                <a:spcPts val="12159"/>
              </a:lnSpc>
            </a:pPr>
            <a:r>
              <a:rPr lang="en-US" sz="9499">
                <a:solidFill>
                  <a:srgbClr val="000000"/>
                </a:solidFill>
                <a:latin typeface="Twister"/>
              </a:rPr>
              <a:t>Index</a:t>
            </a:r>
          </a:p>
        </p:txBody>
      </p:sp>
      <p:sp>
        <p:nvSpPr>
          <p:cNvPr id="5" name="Freeform 5"/>
          <p:cNvSpPr/>
          <p:nvPr/>
        </p:nvSpPr>
        <p:spPr>
          <a:xfrm>
            <a:off x="8616690" y="2762233"/>
            <a:ext cx="736468" cy="736468"/>
          </a:xfrm>
          <a:custGeom>
            <a:avLst/>
            <a:gdLst/>
            <a:ahLst/>
            <a:cxnLst/>
            <a:rect l="l" t="t" r="r" b="b"/>
            <a:pathLst>
              <a:path w="736468" h="736468">
                <a:moveTo>
                  <a:pt x="0" y="0"/>
                </a:moveTo>
                <a:lnTo>
                  <a:pt x="736467" y="0"/>
                </a:lnTo>
                <a:lnTo>
                  <a:pt x="736467"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6" name="Freeform 6"/>
          <p:cNvSpPr/>
          <p:nvPr/>
        </p:nvSpPr>
        <p:spPr>
          <a:xfrm>
            <a:off x="8616690" y="3837900"/>
            <a:ext cx="736468" cy="736468"/>
          </a:xfrm>
          <a:custGeom>
            <a:avLst/>
            <a:gdLst/>
            <a:ahLst/>
            <a:cxnLst/>
            <a:rect l="l" t="t" r="r" b="b"/>
            <a:pathLst>
              <a:path w="736468" h="736468">
                <a:moveTo>
                  <a:pt x="0" y="0"/>
                </a:moveTo>
                <a:lnTo>
                  <a:pt x="736467" y="0"/>
                </a:lnTo>
                <a:lnTo>
                  <a:pt x="736467"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7" name="Freeform 7"/>
          <p:cNvSpPr/>
          <p:nvPr/>
        </p:nvSpPr>
        <p:spPr>
          <a:xfrm>
            <a:off x="8616690" y="4917268"/>
            <a:ext cx="736468" cy="736468"/>
          </a:xfrm>
          <a:custGeom>
            <a:avLst/>
            <a:gdLst/>
            <a:ahLst/>
            <a:cxnLst/>
            <a:rect l="l" t="t" r="r" b="b"/>
            <a:pathLst>
              <a:path w="736468" h="736468">
                <a:moveTo>
                  <a:pt x="0" y="0"/>
                </a:moveTo>
                <a:lnTo>
                  <a:pt x="736467" y="0"/>
                </a:lnTo>
                <a:lnTo>
                  <a:pt x="736467"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8" name="Freeform 8"/>
          <p:cNvSpPr/>
          <p:nvPr/>
        </p:nvSpPr>
        <p:spPr>
          <a:xfrm>
            <a:off x="8616690" y="5996636"/>
            <a:ext cx="736468" cy="736468"/>
          </a:xfrm>
          <a:custGeom>
            <a:avLst/>
            <a:gdLst/>
            <a:ahLst/>
            <a:cxnLst/>
            <a:rect l="l" t="t" r="r" b="b"/>
            <a:pathLst>
              <a:path w="736468" h="736468">
                <a:moveTo>
                  <a:pt x="0" y="0"/>
                </a:moveTo>
                <a:lnTo>
                  <a:pt x="736467" y="0"/>
                </a:lnTo>
                <a:lnTo>
                  <a:pt x="736467"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9" name="Freeform 9"/>
          <p:cNvSpPr/>
          <p:nvPr/>
        </p:nvSpPr>
        <p:spPr>
          <a:xfrm>
            <a:off x="8616690" y="7076004"/>
            <a:ext cx="736468" cy="736468"/>
          </a:xfrm>
          <a:custGeom>
            <a:avLst/>
            <a:gdLst/>
            <a:ahLst/>
            <a:cxnLst/>
            <a:rect l="l" t="t" r="r" b="b"/>
            <a:pathLst>
              <a:path w="736468" h="736468">
                <a:moveTo>
                  <a:pt x="0" y="0"/>
                </a:moveTo>
                <a:lnTo>
                  <a:pt x="736467" y="0"/>
                </a:lnTo>
                <a:lnTo>
                  <a:pt x="736467"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8777987" y="2851956"/>
            <a:ext cx="413872" cy="528447"/>
          </a:xfrm>
          <a:prstGeom prst="rect">
            <a:avLst/>
          </a:prstGeom>
        </p:spPr>
        <p:txBody>
          <a:bodyPr lIns="0" tIns="0" rIns="0" bIns="0" rtlCol="0" anchor="t">
            <a:spAutoFit/>
          </a:bodyPr>
          <a:lstStyle/>
          <a:p>
            <a:pPr algn="ctr">
              <a:lnSpc>
                <a:spcPts val="4224"/>
              </a:lnSpc>
            </a:pPr>
            <a:r>
              <a:rPr lang="en-US" sz="3300">
                <a:solidFill>
                  <a:srgbClr val="000000"/>
                </a:solidFill>
                <a:latin typeface="Twister"/>
              </a:rPr>
              <a:t>1</a:t>
            </a:r>
          </a:p>
        </p:txBody>
      </p:sp>
      <p:sp>
        <p:nvSpPr>
          <p:cNvPr id="11" name="TextBox 11"/>
          <p:cNvSpPr txBox="1"/>
          <p:nvPr/>
        </p:nvSpPr>
        <p:spPr>
          <a:xfrm>
            <a:off x="8777987" y="3927623"/>
            <a:ext cx="413872" cy="528447"/>
          </a:xfrm>
          <a:prstGeom prst="rect">
            <a:avLst/>
          </a:prstGeom>
        </p:spPr>
        <p:txBody>
          <a:bodyPr lIns="0" tIns="0" rIns="0" bIns="0" rtlCol="0" anchor="t">
            <a:spAutoFit/>
          </a:bodyPr>
          <a:lstStyle/>
          <a:p>
            <a:pPr algn="ctr">
              <a:lnSpc>
                <a:spcPts val="4224"/>
              </a:lnSpc>
            </a:pPr>
            <a:r>
              <a:rPr lang="en-US" sz="3300">
                <a:solidFill>
                  <a:srgbClr val="000000"/>
                </a:solidFill>
                <a:latin typeface="Twister"/>
              </a:rPr>
              <a:t>2</a:t>
            </a:r>
          </a:p>
        </p:txBody>
      </p:sp>
      <p:sp>
        <p:nvSpPr>
          <p:cNvPr id="12" name="TextBox 12"/>
          <p:cNvSpPr txBox="1"/>
          <p:nvPr/>
        </p:nvSpPr>
        <p:spPr>
          <a:xfrm>
            <a:off x="8777987" y="5006991"/>
            <a:ext cx="413872" cy="528447"/>
          </a:xfrm>
          <a:prstGeom prst="rect">
            <a:avLst/>
          </a:prstGeom>
        </p:spPr>
        <p:txBody>
          <a:bodyPr lIns="0" tIns="0" rIns="0" bIns="0" rtlCol="0" anchor="t">
            <a:spAutoFit/>
          </a:bodyPr>
          <a:lstStyle/>
          <a:p>
            <a:pPr algn="ctr">
              <a:lnSpc>
                <a:spcPts val="4224"/>
              </a:lnSpc>
            </a:pPr>
            <a:r>
              <a:rPr lang="en-US" sz="3300">
                <a:solidFill>
                  <a:srgbClr val="000000"/>
                </a:solidFill>
                <a:latin typeface="Twister"/>
              </a:rPr>
              <a:t>3</a:t>
            </a:r>
          </a:p>
        </p:txBody>
      </p:sp>
      <p:sp>
        <p:nvSpPr>
          <p:cNvPr id="13" name="TextBox 13"/>
          <p:cNvSpPr txBox="1"/>
          <p:nvPr/>
        </p:nvSpPr>
        <p:spPr>
          <a:xfrm>
            <a:off x="8777987" y="6086359"/>
            <a:ext cx="413872" cy="528447"/>
          </a:xfrm>
          <a:prstGeom prst="rect">
            <a:avLst/>
          </a:prstGeom>
        </p:spPr>
        <p:txBody>
          <a:bodyPr lIns="0" tIns="0" rIns="0" bIns="0" rtlCol="0" anchor="t">
            <a:spAutoFit/>
          </a:bodyPr>
          <a:lstStyle/>
          <a:p>
            <a:pPr algn="ctr">
              <a:lnSpc>
                <a:spcPts val="4224"/>
              </a:lnSpc>
            </a:pPr>
            <a:r>
              <a:rPr lang="en-US" sz="3300">
                <a:solidFill>
                  <a:srgbClr val="000000"/>
                </a:solidFill>
                <a:latin typeface="Twister"/>
              </a:rPr>
              <a:t>4</a:t>
            </a:r>
          </a:p>
        </p:txBody>
      </p:sp>
      <p:sp>
        <p:nvSpPr>
          <p:cNvPr id="14" name="TextBox 14"/>
          <p:cNvSpPr txBox="1"/>
          <p:nvPr/>
        </p:nvSpPr>
        <p:spPr>
          <a:xfrm>
            <a:off x="8777987" y="7165727"/>
            <a:ext cx="413872" cy="528447"/>
          </a:xfrm>
          <a:prstGeom prst="rect">
            <a:avLst/>
          </a:prstGeom>
        </p:spPr>
        <p:txBody>
          <a:bodyPr lIns="0" tIns="0" rIns="0" bIns="0" rtlCol="0" anchor="t">
            <a:spAutoFit/>
          </a:bodyPr>
          <a:lstStyle/>
          <a:p>
            <a:pPr algn="ctr">
              <a:lnSpc>
                <a:spcPts val="4224"/>
              </a:lnSpc>
            </a:pPr>
            <a:r>
              <a:rPr lang="en-US" sz="3300">
                <a:solidFill>
                  <a:srgbClr val="000000"/>
                </a:solidFill>
                <a:latin typeface="Twister"/>
              </a:rPr>
              <a:t>5</a:t>
            </a:r>
          </a:p>
        </p:txBody>
      </p:sp>
      <p:sp>
        <p:nvSpPr>
          <p:cNvPr id="15" name="TextBox 15"/>
          <p:cNvSpPr txBox="1"/>
          <p:nvPr/>
        </p:nvSpPr>
        <p:spPr>
          <a:xfrm>
            <a:off x="9747709" y="2852973"/>
            <a:ext cx="6218698" cy="497839"/>
          </a:xfrm>
          <a:prstGeom prst="rect">
            <a:avLst/>
          </a:prstGeom>
        </p:spPr>
        <p:txBody>
          <a:bodyPr lIns="0" tIns="0" rIns="0" bIns="0" rtlCol="0" anchor="t">
            <a:spAutoFit/>
          </a:bodyPr>
          <a:lstStyle/>
          <a:p>
            <a:pPr>
              <a:lnSpc>
                <a:spcPts val="4060"/>
              </a:lnSpc>
            </a:pPr>
            <a:r>
              <a:rPr lang="en-US" sz="2900">
                <a:solidFill>
                  <a:srgbClr val="000000"/>
                </a:solidFill>
                <a:ea typeface="ZEN角ゴシックNEW Medium"/>
              </a:rPr>
              <a:t>講座の目的と本日のステップ</a:t>
            </a:r>
          </a:p>
        </p:txBody>
      </p:sp>
      <p:sp>
        <p:nvSpPr>
          <p:cNvPr id="16" name="TextBox 16"/>
          <p:cNvSpPr txBox="1"/>
          <p:nvPr/>
        </p:nvSpPr>
        <p:spPr>
          <a:xfrm>
            <a:off x="9747709" y="3928640"/>
            <a:ext cx="6218698" cy="497839"/>
          </a:xfrm>
          <a:prstGeom prst="rect">
            <a:avLst/>
          </a:prstGeom>
        </p:spPr>
        <p:txBody>
          <a:bodyPr lIns="0" tIns="0" rIns="0" bIns="0" rtlCol="0" anchor="t">
            <a:spAutoFit/>
          </a:bodyPr>
          <a:lstStyle/>
          <a:p>
            <a:pPr>
              <a:lnSpc>
                <a:spcPts val="4060"/>
              </a:lnSpc>
            </a:pPr>
            <a:r>
              <a:rPr lang="en-US" sz="2900">
                <a:solidFill>
                  <a:srgbClr val="000000"/>
                </a:solidFill>
                <a:ea typeface="ZEN角ゴシックNEW Medium"/>
              </a:rPr>
              <a:t>自分らしさとは</a:t>
            </a:r>
          </a:p>
        </p:txBody>
      </p:sp>
      <p:sp>
        <p:nvSpPr>
          <p:cNvPr id="17" name="TextBox 17"/>
          <p:cNvSpPr txBox="1"/>
          <p:nvPr/>
        </p:nvSpPr>
        <p:spPr>
          <a:xfrm>
            <a:off x="9747709" y="5008008"/>
            <a:ext cx="6218698" cy="497839"/>
          </a:xfrm>
          <a:prstGeom prst="rect">
            <a:avLst/>
          </a:prstGeom>
        </p:spPr>
        <p:txBody>
          <a:bodyPr lIns="0" tIns="0" rIns="0" bIns="0" rtlCol="0" anchor="t">
            <a:spAutoFit/>
          </a:bodyPr>
          <a:lstStyle/>
          <a:p>
            <a:pPr>
              <a:lnSpc>
                <a:spcPts val="4060"/>
              </a:lnSpc>
            </a:pPr>
            <a:r>
              <a:rPr lang="en-US" sz="2900">
                <a:solidFill>
                  <a:srgbClr val="000000"/>
                </a:solidFill>
                <a:ea typeface="ZEN角ゴシックNEW Medium"/>
              </a:rPr>
              <a:t>自分らしさの土台は健康</a:t>
            </a:r>
          </a:p>
        </p:txBody>
      </p:sp>
      <p:sp>
        <p:nvSpPr>
          <p:cNvPr id="18" name="TextBox 18"/>
          <p:cNvSpPr txBox="1"/>
          <p:nvPr/>
        </p:nvSpPr>
        <p:spPr>
          <a:xfrm>
            <a:off x="9747709" y="6087376"/>
            <a:ext cx="6218698" cy="497839"/>
          </a:xfrm>
          <a:prstGeom prst="rect">
            <a:avLst/>
          </a:prstGeom>
        </p:spPr>
        <p:txBody>
          <a:bodyPr lIns="0" tIns="0" rIns="0" bIns="0" rtlCol="0" anchor="t">
            <a:spAutoFit/>
          </a:bodyPr>
          <a:lstStyle/>
          <a:p>
            <a:pPr>
              <a:lnSpc>
                <a:spcPts val="4060"/>
              </a:lnSpc>
            </a:pPr>
            <a:r>
              <a:rPr lang="en-US" sz="2900">
                <a:solidFill>
                  <a:srgbClr val="000000"/>
                </a:solidFill>
                <a:ea typeface="ZEN角ゴシックNEW Medium"/>
              </a:rPr>
              <a:t>自律神経と健康</a:t>
            </a:r>
          </a:p>
        </p:txBody>
      </p:sp>
      <p:sp>
        <p:nvSpPr>
          <p:cNvPr id="19" name="TextBox 19"/>
          <p:cNvSpPr txBox="1"/>
          <p:nvPr/>
        </p:nvSpPr>
        <p:spPr>
          <a:xfrm>
            <a:off x="9747709" y="7166744"/>
            <a:ext cx="6218698" cy="497839"/>
          </a:xfrm>
          <a:prstGeom prst="rect">
            <a:avLst/>
          </a:prstGeom>
        </p:spPr>
        <p:txBody>
          <a:bodyPr lIns="0" tIns="0" rIns="0" bIns="0" rtlCol="0" anchor="t">
            <a:spAutoFit/>
          </a:bodyPr>
          <a:lstStyle/>
          <a:p>
            <a:pPr>
              <a:lnSpc>
                <a:spcPts val="4060"/>
              </a:lnSpc>
            </a:pPr>
            <a:r>
              <a:rPr lang="en-US" sz="2900">
                <a:solidFill>
                  <a:srgbClr val="000000"/>
                </a:solidFill>
                <a:ea typeface="ZEN角ゴシックNEW Medium"/>
              </a:rPr>
              <a:t>自律神経と自分らしさ</a:t>
            </a:r>
          </a:p>
        </p:txBody>
      </p:sp>
      <p:sp>
        <p:nvSpPr>
          <p:cNvPr id="20" name="Freeform 20"/>
          <p:cNvSpPr/>
          <p:nvPr/>
        </p:nvSpPr>
        <p:spPr>
          <a:xfrm>
            <a:off x="14356192" y="-2022514"/>
            <a:ext cx="5125736" cy="5695263"/>
          </a:xfrm>
          <a:custGeom>
            <a:avLst/>
            <a:gdLst/>
            <a:ahLst/>
            <a:cxnLst/>
            <a:rect l="l" t="t" r="r" b="b"/>
            <a:pathLst>
              <a:path w="5125736" h="5695263">
                <a:moveTo>
                  <a:pt x="0" y="0"/>
                </a:moveTo>
                <a:lnTo>
                  <a:pt x="5125736" y="0"/>
                </a:lnTo>
                <a:lnTo>
                  <a:pt x="5125736" y="5695263"/>
                </a:lnTo>
                <a:lnTo>
                  <a:pt x="0" y="5695263"/>
                </a:lnTo>
                <a:lnTo>
                  <a:pt x="0" y="0"/>
                </a:lnTo>
                <a:close/>
              </a:path>
            </a:pathLst>
          </a:custGeom>
          <a:blipFill>
            <a:blip r:embed="rId6"/>
            <a:stretch>
              <a:fillRect/>
            </a:stretch>
          </a:blipFill>
        </p:spPr>
      </p:sp>
      <p:sp>
        <p:nvSpPr>
          <p:cNvPr id="21" name="Freeform 21"/>
          <p:cNvSpPr/>
          <p:nvPr/>
        </p:nvSpPr>
        <p:spPr>
          <a:xfrm>
            <a:off x="8616690" y="8155372"/>
            <a:ext cx="736468" cy="736468"/>
          </a:xfrm>
          <a:custGeom>
            <a:avLst/>
            <a:gdLst/>
            <a:ahLst/>
            <a:cxnLst/>
            <a:rect l="l" t="t" r="r" b="b"/>
            <a:pathLst>
              <a:path w="736468" h="736468">
                <a:moveTo>
                  <a:pt x="0" y="0"/>
                </a:moveTo>
                <a:lnTo>
                  <a:pt x="736467" y="0"/>
                </a:lnTo>
                <a:lnTo>
                  <a:pt x="736467"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22" name="TextBox 22"/>
          <p:cNvSpPr txBox="1"/>
          <p:nvPr/>
        </p:nvSpPr>
        <p:spPr>
          <a:xfrm>
            <a:off x="8777987" y="8245095"/>
            <a:ext cx="413872" cy="528447"/>
          </a:xfrm>
          <a:prstGeom prst="rect">
            <a:avLst/>
          </a:prstGeom>
        </p:spPr>
        <p:txBody>
          <a:bodyPr lIns="0" tIns="0" rIns="0" bIns="0" rtlCol="0" anchor="t">
            <a:spAutoFit/>
          </a:bodyPr>
          <a:lstStyle/>
          <a:p>
            <a:pPr algn="ctr">
              <a:lnSpc>
                <a:spcPts val="4224"/>
              </a:lnSpc>
            </a:pPr>
            <a:r>
              <a:rPr lang="en-US" sz="3300">
                <a:solidFill>
                  <a:srgbClr val="000000"/>
                </a:solidFill>
                <a:latin typeface="Twister"/>
              </a:rPr>
              <a:t>6</a:t>
            </a:r>
          </a:p>
        </p:txBody>
      </p:sp>
      <p:sp>
        <p:nvSpPr>
          <p:cNvPr id="23" name="TextBox 23"/>
          <p:cNvSpPr txBox="1"/>
          <p:nvPr/>
        </p:nvSpPr>
        <p:spPr>
          <a:xfrm>
            <a:off x="9747709" y="8246111"/>
            <a:ext cx="7171351" cy="497839"/>
          </a:xfrm>
          <a:prstGeom prst="rect">
            <a:avLst/>
          </a:prstGeom>
        </p:spPr>
        <p:txBody>
          <a:bodyPr lIns="0" tIns="0" rIns="0" bIns="0" rtlCol="0" anchor="t">
            <a:spAutoFit/>
          </a:bodyPr>
          <a:lstStyle/>
          <a:p>
            <a:pPr>
              <a:lnSpc>
                <a:spcPts val="4060"/>
              </a:lnSpc>
            </a:pPr>
            <a:r>
              <a:rPr lang="en-US" sz="2900">
                <a:solidFill>
                  <a:srgbClr val="000000"/>
                </a:solidFill>
                <a:ea typeface="ZEN角ゴシックNEW Medium"/>
              </a:rPr>
              <a:t>自分らしさを叶える、自律神経リリース</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sp>
      <p:sp>
        <p:nvSpPr>
          <p:cNvPr id="3" name="Freeform 3"/>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3">
              <a:alphaModFix amt="78000"/>
            </a:blip>
            <a:stretch>
              <a:fillRect/>
            </a:stretch>
          </a:blipFill>
        </p:spPr>
      </p:sp>
      <p:sp>
        <p:nvSpPr>
          <p:cNvPr id="4" name="Freeform 4"/>
          <p:cNvSpPr/>
          <p:nvPr/>
        </p:nvSpPr>
        <p:spPr>
          <a:xfrm>
            <a:off x="13005702" y="4858405"/>
            <a:ext cx="3991356" cy="4114800"/>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737500" y="1318881"/>
            <a:ext cx="10520775" cy="1280248"/>
          </a:xfrm>
          <a:prstGeom prst="rect">
            <a:avLst/>
          </a:prstGeom>
        </p:spPr>
        <p:txBody>
          <a:bodyPr lIns="0" tIns="0" rIns="0" bIns="0" rtlCol="0" anchor="t">
            <a:spAutoFit/>
          </a:bodyPr>
          <a:lstStyle/>
          <a:p>
            <a:pPr>
              <a:lnSpc>
                <a:spcPts val="10308"/>
              </a:lnSpc>
            </a:pPr>
            <a:r>
              <a:rPr lang="en-US" sz="8053">
                <a:solidFill>
                  <a:srgbClr val="000000"/>
                </a:solidFill>
                <a:ea typeface="ZEN角ゴシックNEW Bold"/>
              </a:rPr>
              <a:t>自律神経と心</a:t>
            </a:r>
          </a:p>
        </p:txBody>
      </p:sp>
      <p:sp>
        <p:nvSpPr>
          <p:cNvPr id="6" name="TextBox 6"/>
          <p:cNvSpPr txBox="1"/>
          <p:nvPr/>
        </p:nvSpPr>
        <p:spPr>
          <a:xfrm>
            <a:off x="2232874" y="5398550"/>
            <a:ext cx="11210181" cy="3860800"/>
          </a:xfrm>
          <a:prstGeom prst="rect">
            <a:avLst/>
          </a:prstGeom>
        </p:spPr>
        <p:txBody>
          <a:bodyPr lIns="0" tIns="0" rIns="0" bIns="0" rtlCol="0" anchor="t">
            <a:spAutoFit/>
          </a:bodyPr>
          <a:lstStyle/>
          <a:p>
            <a:pPr>
              <a:lnSpc>
                <a:spcPts val="7700"/>
              </a:lnSpc>
            </a:pPr>
            <a:r>
              <a:rPr lang="en-US" sz="5500">
                <a:solidFill>
                  <a:srgbClr val="000000"/>
                </a:solidFill>
                <a:ea typeface="ZEN角ゴシックNEW Medium"/>
              </a:rPr>
              <a:t>自律神経が整うと、</a:t>
            </a:r>
          </a:p>
          <a:p>
            <a:pPr>
              <a:lnSpc>
                <a:spcPts val="7700"/>
              </a:lnSpc>
            </a:pPr>
            <a:r>
              <a:rPr lang="en-US" sz="5500">
                <a:solidFill>
                  <a:srgbClr val="000000"/>
                </a:solidFill>
                <a:ea typeface="ZEN角ゴシックNEW Medium"/>
              </a:rPr>
              <a:t>肉体・思考・感情が総合的に整う</a:t>
            </a:r>
          </a:p>
          <a:p>
            <a:pPr>
              <a:lnSpc>
                <a:spcPts val="7700"/>
              </a:lnSpc>
            </a:pPr>
            <a:r>
              <a:rPr lang="en-US" sz="5500">
                <a:solidFill>
                  <a:srgbClr val="000000"/>
                </a:solidFill>
                <a:latin typeface="ZEN角ゴシックNEW Medium"/>
                <a:ea typeface="ZEN角ゴシックNEW Medium"/>
              </a:rPr>
              <a:t>→心が整う＝自然体である</a:t>
            </a:r>
          </a:p>
          <a:p>
            <a:pPr>
              <a:lnSpc>
                <a:spcPts val="7700"/>
              </a:lnSpc>
              <a:spcBef>
                <a:spcPct val="0"/>
              </a:spcBef>
            </a:pPr>
            <a:r>
              <a:rPr lang="en-US" sz="5500">
                <a:solidFill>
                  <a:srgbClr val="000000"/>
                </a:solidFill>
                <a:latin typeface="ZEN角ゴシックNEW Medium"/>
                <a:ea typeface="ZEN角ゴシックNEW Medium"/>
              </a:rPr>
              <a:t>→自分らしさにつながる</a:t>
            </a:r>
          </a:p>
        </p:txBody>
      </p:sp>
      <p:sp>
        <p:nvSpPr>
          <p:cNvPr id="7" name="TextBox 7"/>
          <p:cNvSpPr txBox="1"/>
          <p:nvPr/>
        </p:nvSpPr>
        <p:spPr>
          <a:xfrm>
            <a:off x="2232874" y="3042700"/>
            <a:ext cx="12182188" cy="1917700"/>
          </a:xfrm>
          <a:prstGeom prst="rect">
            <a:avLst/>
          </a:prstGeom>
        </p:spPr>
        <p:txBody>
          <a:bodyPr lIns="0" tIns="0" rIns="0" bIns="0" rtlCol="0" anchor="t">
            <a:spAutoFit/>
          </a:bodyPr>
          <a:lstStyle/>
          <a:p>
            <a:pPr>
              <a:lnSpc>
                <a:spcPts val="7700"/>
              </a:lnSpc>
            </a:pPr>
            <a:r>
              <a:rPr lang="en-US" sz="5500">
                <a:solidFill>
                  <a:srgbClr val="000000"/>
                </a:solidFill>
                <a:ea typeface="ZEN角ゴシックNEW"/>
              </a:rPr>
              <a:t>心：考え方や信念、価値観、</a:t>
            </a:r>
          </a:p>
          <a:p>
            <a:pPr>
              <a:lnSpc>
                <a:spcPts val="7700"/>
              </a:lnSpc>
              <a:spcBef>
                <a:spcPct val="0"/>
              </a:spcBef>
            </a:pPr>
            <a:r>
              <a:rPr lang="en-US" sz="5500">
                <a:solidFill>
                  <a:srgbClr val="000000"/>
                </a:solidFill>
                <a:ea typeface="ZEN角ゴシックNEW"/>
              </a:rPr>
              <a:t>　　知性、感性などが合わさったもの</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3" name="Freeform 3"/>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grpSp>
        <p:nvGrpSpPr>
          <p:cNvPr id="4" name="Group 4"/>
          <p:cNvGrpSpPr/>
          <p:nvPr/>
        </p:nvGrpSpPr>
        <p:grpSpPr>
          <a:xfrm>
            <a:off x="2831314" y="4196942"/>
            <a:ext cx="8455581" cy="2597965"/>
            <a:chOff x="0" y="0"/>
            <a:chExt cx="2226984" cy="684238"/>
          </a:xfrm>
        </p:grpSpPr>
        <p:sp>
          <p:nvSpPr>
            <p:cNvPr id="5" name="Freeform 5"/>
            <p:cNvSpPr/>
            <p:nvPr/>
          </p:nvSpPr>
          <p:spPr>
            <a:xfrm>
              <a:off x="0" y="0"/>
              <a:ext cx="2226984" cy="684238"/>
            </a:xfrm>
            <a:custGeom>
              <a:avLst/>
              <a:gdLst/>
              <a:ahLst/>
              <a:cxnLst/>
              <a:rect l="l" t="t" r="r" b="b"/>
              <a:pathLst>
                <a:path w="2226984" h="684238">
                  <a:moveTo>
                    <a:pt x="46696" y="0"/>
                  </a:moveTo>
                  <a:lnTo>
                    <a:pt x="2180289" y="0"/>
                  </a:lnTo>
                  <a:cubicBezTo>
                    <a:pt x="2192673" y="0"/>
                    <a:pt x="2204550" y="4920"/>
                    <a:pt x="2213307" y="13677"/>
                  </a:cubicBezTo>
                  <a:cubicBezTo>
                    <a:pt x="2222065" y="22434"/>
                    <a:pt x="2226984" y="34311"/>
                    <a:pt x="2226984" y="46696"/>
                  </a:cubicBezTo>
                  <a:lnTo>
                    <a:pt x="2226984" y="637542"/>
                  </a:lnTo>
                  <a:cubicBezTo>
                    <a:pt x="2226984" y="663332"/>
                    <a:pt x="2206078" y="684238"/>
                    <a:pt x="2180289" y="684238"/>
                  </a:cubicBezTo>
                  <a:lnTo>
                    <a:pt x="46696" y="684238"/>
                  </a:lnTo>
                  <a:cubicBezTo>
                    <a:pt x="34311" y="684238"/>
                    <a:pt x="22434" y="679318"/>
                    <a:pt x="13677" y="670561"/>
                  </a:cubicBezTo>
                  <a:cubicBezTo>
                    <a:pt x="4920" y="661804"/>
                    <a:pt x="0" y="649927"/>
                    <a:pt x="0" y="637542"/>
                  </a:cubicBezTo>
                  <a:lnTo>
                    <a:pt x="0" y="46696"/>
                  </a:lnTo>
                  <a:cubicBezTo>
                    <a:pt x="0" y="34311"/>
                    <a:pt x="4920" y="22434"/>
                    <a:pt x="13677" y="13677"/>
                  </a:cubicBezTo>
                  <a:cubicBezTo>
                    <a:pt x="22434" y="4920"/>
                    <a:pt x="34311" y="0"/>
                    <a:pt x="46696" y="0"/>
                  </a:cubicBezTo>
                  <a:close/>
                </a:path>
              </a:pathLst>
            </a:custGeom>
            <a:solidFill>
              <a:srgbClr val="F7C3D4"/>
            </a:solidFill>
          </p:spPr>
        </p:sp>
        <p:sp>
          <p:nvSpPr>
            <p:cNvPr id="6" name="TextBox 6"/>
            <p:cNvSpPr txBox="1"/>
            <p:nvPr/>
          </p:nvSpPr>
          <p:spPr>
            <a:xfrm>
              <a:off x="0" y="-47625"/>
              <a:ext cx="2226984" cy="731863"/>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831314" y="7714264"/>
            <a:ext cx="8455581" cy="1486148"/>
            <a:chOff x="0" y="0"/>
            <a:chExt cx="2226984" cy="391413"/>
          </a:xfrm>
        </p:grpSpPr>
        <p:sp>
          <p:nvSpPr>
            <p:cNvPr id="8" name="Freeform 8"/>
            <p:cNvSpPr/>
            <p:nvPr/>
          </p:nvSpPr>
          <p:spPr>
            <a:xfrm>
              <a:off x="0" y="0"/>
              <a:ext cx="2226984" cy="391413"/>
            </a:xfrm>
            <a:custGeom>
              <a:avLst/>
              <a:gdLst/>
              <a:ahLst/>
              <a:cxnLst/>
              <a:rect l="l" t="t" r="r" b="b"/>
              <a:pathLst>
                <a:path w="2226984" h="391413">
                  <a:moveTo>
                    <a:pt x="46696" y="0"/>
                  </a:moveTo>
                  <a:lnTo>
                    <a:pt x="2180289" y="0"/>
                  </a:lnTo>
                  <a:cubicBezTo>
                    <a:pt x="2192673" y="0"/>
                    <a:pt x="2204550" y="4920"/>
                    <a:pt x="2213307" y="13677"/>
                  </a:cubicBezTo>
                  <a:cubicBezTo>
                    <a:pt x="2222065" y="22434"/>
                    <a:pt x="2226984" y="34311"/>
                    <a:pt x="2226984" y="46696"/>
                  </a:cubicBezTo>
                  <a:lnTo>
                    <a:pt x="2226984" y="344718"/>
                  </a:lnTo>
                  <a:cubicBezTo>
                    <a:pt x="2226984" y="357102"/>
                    <a:pt x="2222065" y="368979"/>
                    <a:pt x="2213307" y="377737"/>
                  </a:cubicBezTo>
                  <a:cubicBezTo>
                    <a:pt x="2204550" y="386494"/>
                    <a:pt x="2192673" y="391413"/>
                    <a:pt x="2180289" y="391413"/>
                  </a:cubicBezTo>
                  <a:lnTo>
                    <a:pt x="46696" y="391413"/>
                  </a:lnTo>
                  <a:cubicBezTo>
                    <a:pt x="20906" y="391413"/>
                    <a:pt x="0" y="370507"/>
                    <a:pt x="0" y="344718"/>
                  </a:cubicBezTo>
                  <a:lnTo>
                    <a:pt x="0" y="46696"/>
                  </a:lnTo>
                  <a:cubicBezTo>
                    <a:pt x="0" y="34311"/>
                    <a:pt x="4920" y="22434"/>
                    <a:pt x="13677" y="13677"/>
                  </a:cubicBezTo>
                  <a:cubicBezTo>
                    <a:pt x="22434" y="4920"/>
                    <a:pt x="34311" y="0"/>
                    <a:pt x="46696" y="0"/>
                  </a:cubicBezTo>
                  <a:close/>
                </a:path>
              </a:pathLst>
            </a:custGeom>
            <a:solidFill>
              <a:srgbClr val="F7C3D4"/>
            </a:solidFill>
          </p:spPr>
        </p:sp>
        <p:sp>
          <p:nvSpPr>
            <p:cNvPr id="9" name="TextBox 9"/>
            <p:cNvSpPr txBox="1"/>
            <p:nvPr/>
          </p:nvSpPr>
          <p:spPr>
            <a:xfrm>
              <a:off x="0" y="-47625"/>
              <a:ext cx="2226984" cy="439038"/>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10800000">
            <a:off x="6459668" y="6744786"/>
            <a:ext cx="998052" cy="998052"/>
            <a:chOff x="0" y="0"/>
            <a:chExt cx="812800" cy="812800"/>
          </a:xfrm>
        </p:grpSpPr>
        <p:sp>
          <p:nvSpPr>
            <p:cNvPr id="11" name="Freeform 11"/>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BB96CB"/>
            </a:solidFill>
          </p:spPr>
        </p:sp>
        <p:sp>
          <p:nvSpPr>
            <p:cNvPr id="12" name="TextBox 12"/>
            <p:cNvSpPr txBox="1"/>
            <p:nvPr/>
          </p:nvSpPr>
          <p:spPr>
            <a:xfrm>
              <a:off x="203200" y="-47625"/>
              <a:ext cx="406400" cy="7588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862030" y="2929482"/>
            <a:ext cx="11710389" cy="953135"/>
          </a:xfrm>
          <a:prstGeom prst="rect">
            <a:avLst/>
          </a:prstGeom>
        </p:spPr>
        <p:txBody>
          <a:bodyPr lIns="0" tIns="0" rIns="0" bIns="0" rtlCol="0" anchor="t">
            <a:spAutoFit/>
          </a:bodyPr>
          <a:lstStyle/>
          <a:p>
            <a:pPr>
              <a:lnSpc>
                <a:spcPts val="7840"/>
              </a:lnSpc>
              <a:spcBef>
                <a:spcPct val="0"/>
              </a:spcBef>
            </a:pPr>
            <a:r>
              <a:rPr lang="en-US" sz="5600">
                <a:solidFill>
                  <a:srgbClr val="000000"/>
                </a:solidFill>
                <a:ea typeface="ZEN角ゴシックNEW"/>
              </a:rPr>
              <a:t>自然体＝自分らしく生きている状態</a:t>
            </a:r>
          </a:p>
        </p:txBody>
      </p:sp>
      <p:sp>
        <p:nvSpPr>
          <p:cNvPr id="14" name="TextBox 14"/>
          <p:cNvSpPr txBox="1"/>
          <p:nvPr/>
        </p:nvSpPr>
        <p:spPr>
          <a:xfrm>
            <a:off x="3196376" y="4438706"/>
            <a:ext cx="7524637" cy="1943735"/>
          </a:xfrm>
          <a:prstGeom prst="rect">
            <a:avLst/>
          </a:prstGeom>
        </p:spPr>
        <p:txBody>
          <a:bodyPr lIns="0" tIns="0" rIns="0" bIns="0" rtlCol="0" anchor="t">
            <a:spAutoFit/>
          </a:bodyPr>
          <a:lstStyle/>
          <a:p>
            <a:pPr algn="ctr">
              <a:lnSpc>
                <a:spcPts val="7840"/>
              </a:lnSpc>
            </a:pPr>
            <a:r>
              <a:rPr lang="en-US" sz="5600">
                <a:solidFill>
                  <a:srgbClr val="000000"/>
                </a:solidFill>
                <a:ea typeface="ZEN角ゴシックNEW Medium"/>
              </a:rPr>
              <a:t>肉体、思考、感情、心</a:t>
            </a:r>
          </a:p>
          <a:p>
            <a:pPr algn="ctr">
              <a:lnSpc>
                <a:spcPts val="7840"/>
              </a:lnSpc>
              <a:spcBef>
                <a:spcPct val="0"/>
              </a:spcBef>
            </a:pPr>
            <a:r>
              <a:rPr lang="en-US" sz="5600">
                <a:solidFill>
                  <a:srgbClr val="000000"/>
                </a:solidFill>
                <a:ea typeface="ZEN角ゴシックNEW Medium"/>
              </a:rPr>
              <a:t>が一致している状態</a:t>
            </a:r>
          </a:p>
        </p:txBody>
      </p:sp>
      <p:sp>
        <p:nvSpPr>
          <p:cNvPr id="15" name="TextBox 15"/>
          <p:cNvSpPr txBox="1"/>
          <p:nvPr/>
        </p:nvSpPr>
        <p:spPr>
          <a:xfrm>
            <a:off x="2831314" y="7928383"/>
            <a:ext cx="8455581" cy="953135"/>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ea typeface="ZEN角ゴシックNEW Medium"/>
              </a:rPr>
              <a:t>自律神経を整えること</a:t>
            </a:r>
          </a:p>
        </p:txBody>
      </p:sp>
      <p:sp>
        <p:nvSpPr>
          <p:cNvPr id="16" name="TextBox 16"/>
          <p:cNvSpPr txBox="1"/>
          <p:nvPr/>
        </p:nvSpPr>
        <p:spPr>
          <a:xfrm>
            <a:off x="2737500" y="1318881"/>
            <a:ext cx="10520775" cy="1280248"/>
          </a:xfrm>
          <a:prstGeom prst="rect">
            <a:avLst/>
          </a:prstGeom>
        </p:spPr>
        <p:txBody>
          <a:bodyPr lIns="0" tIns="0" rIns="0" bIns="0" rtlCol="0" anchor="t">
            <a:spAutoFit/>
          </a:bodyPr>
          <a:lstStyle/>
          <a:p>
            <a:pPr>
              <a:lnSpc>
                <a:spcPts val="10308"/>
              </a:lnSpc>
            </a:pPr>
            <a:r>
              <a:rPr lang="en-US" sz="8053">
                <a:solidFill>
                  <a:srgbClr val="000000"/>
                </a:solidFill>
                <a:ea typeface="ZEN角ゴシックNEW Bold"/>
              </a:rPr>
              <a:t>自律神経と自分らしさ</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a:off x="5075492" y="1028700"/>
            <a:ext cx="8137017" cy="8229600"/>
          </a:xfrm>
          <a:custGeom>
            <a:avLst/>
            <a:gdLst/>
            <a:ahLst/>
            <a:cxnLst/>
            <a:rect l="l" t="t" r="r" b="b"/>
            <a:pathLst>
              <a:path w="8137017" h="8229600">
                <a:moveTo>
                  <a:pt x="0" y="0"/>
                </a:moveTo>
                <a:lnTo>
                  <a:pt x="8137016" y="0"/>
                </a:lnTo>
                <a:lnTo>
                  <a:pt x="8137016" y="8229600"/>
                </a:lnTo>
                <a:lnTo>
                  <a:pt x="0" y="8229600"/>
                </a:lnTo>
                <a:lnTo>
                  <a:pt x="0" y="0"/>
                </a:lnTo>
                <a:close/>
              </a:path>
            </a:pathLst>
          </a:custGeom>
          <a:blipFill>
            <a:blip r:embed="rId2">
              <a:alphaModFix amt="44999"/>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TextBox 5"/>
          <p:cNvSpPr txBox="1"/>
          <p:nvPr/>
        </p:nvSpPr>
        <p:spPr>
          <a:xfrm>
            <a:off x="3251967" y="3679190"/>
            <a:ext cx="11784066" cy="2919095"/>
          </a:xfrm>
          <a:prstGeom prst="rect">
            <a:avLst/>
          </a:prstGeom>
        </p:spPr>
        <p:txBody>
          <a:bodyPr lIns="0" tIns="0" rIns="0" bIns="0" rtlCol="0" anchor="t">
            <a:spAutoFit/>
          </a:bodyPr>
          <a:lstStyle/>
          <a:p>
            <a:pPr algn="ctr">
              <a:lnSpc>
                <a:spcPts val="11589"/>
              </a:lnSpc>
            </a:pPr>
            <a:r>
              <a:rPr lang="en-US" sz="9499">
                <a:solidFill>
                  <a:srgbClr val="000000"/>
                </a:solidFill>
                <a:ea typeface="ZEN角ゴシックNEW Bold"/>
              </a:rPr>
              <a:t>自分らしさを叶える</a:t>
            </a:r>
          </a:p>
          <a:p>
            <a:pPr algn="ctr">
              <a:lnSpc>
                <a:spcPts val="11589"/>
              </a:lnSpc>
            </a:pPr>
            <a:r>
              <a:rPr lang="en-US" sz="9499">
                <a:solidFill>
                  <a:srgbClr val="000000"/>
                </a:solidFill>
                <a:ea typeface="ZEN角ゴシックNEW Bold"/>
              </a:rPr>
              <a:t>自律神経リリース</a:t>
            </a:r>
          </a:p>
        </p:txBody>
      </p:sp>
      <p:sp>
        <p:nvSpPr>
          <p:cNvPr id="6" name="Freeform 6"/>
          <p:cNvSpPr/>
          <p:nvPr/>
        </p:nvSpPr>
        <p:spPr>
          <a:xfrm>
            <a:off x="14991994" y="-2581346"/>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asvg="http://schemas.microsoft.com/office/drawing/2016/SVG/main" r:embed="rId5"/>
                </a:ext>
              </a:extLst>
            </a:blip>
            <a:stretch>
              <a:fillRect/>
            </a:stretch>
          </a:blipFill>
        </p:spPr>
      </p:sp>
      <p:sp>
        <p:nvSpPr>
          <p:cNvPr id="7" name="Freeform 7"/>
          <p:cNvSpPr/>
          <p:nvPr/>
        </p:nvSpPr>
        <p:spPr>
          <a:xfrm>
            <a:off x="-743832" y="7023908"/>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asvg="http://schemas.microsoft.com/office/drawing/2016/SVG/main" r:embed="rId5"/>
                </a:ext>
              </a:extLst>
            </a:blip>
            <a:stretch>
              <a:fillRect/>
            </a:stretch>
          </a:blipFill>
        </p:spPr>
      </p:sp>
      <p:sp>
        <p:nvSpPr>
          <p:cNvPr id="8" name="Freeform 8"/>
          <p:cNvSpPr/>
          <p:nvPr/>
        </p:nvSpPr>
        <p:spPr>
          <a:xfrm rot="-4645527">
            <a:off x="15615307" y="-1352751"/>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sp>
        <p:nvSpPr>
          <p:cNvPr id="9" name="Freeform 9"/>
          <p:cNvSpPr/>
          <p:nvPr/>
        </p:nvSpPr>
        <p:spPr>
          <a:xfrm rot="7304412">
            <a:off x="-489401" y="7036197"/>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27842" cy="10287000"/>
          </a:xfrm>
          <a:custGeom>
            <a:avLst/>
            <a:gdLst/>
            <a:ahLst/>
            <a:cxnLst/>
            <a:rect l="l" t="t" r="r" b="b"/>
            <a:pathLst>
              <a:path w="18227842" h="10287000">
                <a:moveTo>
                  <a:pt x="0" y="0"/>
                </a:moveTo>
                <a:lnTo>
                  <a:pt x="18227842" y="0"/>
                </a:lnTo>
                <a:lnTo>
                  <a:pt x="18227842" y="10287000"/>
                </a:lnTo>
                <a:lnTo>
                  <a:pt x="0" y="10287000"/>
                </a:lnTo>
                <a:lnTo>
                  <a:pt x="0" y="0"/>
                </a:lnTo>
                <a:close/>
              </a:path>
            </a:pathLst>
          </a:custGeom>
          <a:blipFill>
            <a:blip r:embed="rId2"/>
            <a:stretch>
              <a:fillRect l="-9982" t="-17295" r="-18891" b="-11155"/>
            </a:stretch>
          </a:blipFill>
        </p:spPr>
      </p:sp>
      <p:grpSp>
        <p:nvGrpSpPr>
          <p:cNvPr id="3" name="Group 3"/>
          <p:cNvGrpSpPr/>
          <p:nvPr/>
        </p:nvGrpSpPr>
        <p:grpSpPr>
          <a:xfrm>
            <a:off x="17012515" y="9258300"/>
            <a:ext cx="1215328" cy="1028700"/>
            <a:chOff x="0" y="0"/>
            <a:chExt cx="320086" cy="270933"/>
          </a:xfrm>
        </p:grpSpPr>
        <p:sp>
          <p:nvSpPr>
            <p:cNvPr id="4" name="Freeform 4"/>
            <p:cNvSpPr/>
            <p:nvPr/>
          </p:nvSpPr>
          <p:spPr>
            <a:xfrm>
              <a:off x="0" y="0"/>
              <a:ext cx="320086" cy="270933"/>
            </a:xfrm>
            <a:custGeom>
              <a:avLst/>
              <a:gdLst/>
              <a:ahLst/>
              <a:cxnLst/>
              <a:rect l="l" t="t" r="r" b="b"/>
              <a:pathLst>
                <a:path w="320086" h="270933">
                  <a:moveTo>
                    <a:pt x="0" y="0"/>
                  </a:moveTo>
                  <a:lnTo>
                    <a:pt x="320086" y="0"/>
                  </a:lnTo>
                  <a:lnTo>
                    <a:pt x="320086" y="270933"/>
                  </a:lnTo>
                  <a:lnTo>
                    <a:pt x="0" y="270933"/>
                  </a:lnTo>
                  <a:close/>
                </a:path>
              </a:pathLst>
            </a:custGeom>
            <a:solidFill>
              <a:srgbClr val="FFFBFD"/>
            </a:solidFill>
          </p:spPr>
        </p:sp>
        <p:sp>
          <p:nvSpPr>
            <p:cNvPr id="5" name="TextBox 5"/>
            <p:cNvSpPr txBox="1"/>
            <p:nvPr/>
          </p:nvSpPr>
          <p:spPr>
            <a:xfrm>
              <a:off x="0" y="-47625"/>
              <a:ext cx="320086" cy="31855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210" y="0"/>
            <a:ext cx="18221790" cy="10287000"/>
          </a:xfrm>
          <a:custGeom>
            <a:avLst/>
            <a:gdLst/>
            <a:ahLst/>
            <a:cxnLst/>
            <a:rect l="l" t="t" r="r" b="b"/>
            <a:pathLst>
              <a:path w="18221790" h="10287000">
                <a:moveTo>
                  <a:pt x="0" y="0"/>
                </a:moveTo>
                <a:lnTo>
                  <a:pt x="18221790" y="0"/>
                </a:lnTo>
                <a:lnTo>
                  <a:pt x="18221790" y="10287000"/>
                </a:lnTo>
                <a:lnTo>
                  <a:pt x="0" y="10287000"/>
                </a:lnTo>
                <a:lnTo>
                  <a:pt x="0" y="0"/>
                </a:lnTo>
                <a:close/>
              </a:path>
            </a:pathLst>
          </a:custGeom>
          <a:blipFill>
            <a:blip r:embed="rId2"/>
            <a:stretch>
              <a:fillRect l="-9401" t="-17065" r="-18498" b="-10371"/>
            </a:stretch>
          </a:blipFill>
        </p:spPr>
      </p:sp>
      <p:grpSp>
        <p:nvGrpSpPr>
          <p:cNvPr id="3" name="Group 3"/>
          <p:cNvGrpSpPr/>
          <p:nvPr/>
        </p:nvGrpSpPr>
        <p:grpSpPr>
          <a:xfrm>
            <a:off x="17012515" y="9258300"/>
            <a:ext cx="1215328" cy="1028700"/>
            <a:chOff x="0" y="0"/>
            <a:chExt cx="320086" cy="270933"/>
          </a:xfrm>
        </p:grpSpPr>
        <p:sp>
          <p:nvSpPr>
            <p:cNvPr id="4" name="Freeform 4"/>
            <p:cNvSpPr/>
            <p:nvPr/>
          </p:nvSpPr>
          <p:spPr>
            <a:xfrm>
              <a:off x="0" y="0"/>
              <a:ext cx="320086" cy="270933"/>
            </a:xfrm>
            <a:custGeom>
              <a:avLst/>
              <a:gdLst/>
              <a:ahLst/>
              <a:cxnLst/>
              <a:rect l="l" t="t" r="r" b="b"/>
              <a:pathLst>
                <a:path w="320086" h="270933">
                  <a:moveTo>
                    <a:pt x="0" y="0"/>
                  </a:moveTo>
                  <a:lnTo>
                    <a:pt x="320086" y="0"/>
                  </a:lnTo>
                  <a:lnTo>
                    <a:pt x="320086" y="270933"/>
                  </a:lnTo>
                  <a:lnTo>
                    <a:pt x="0" y="270933"/>
                  </a:lnTo>
                  <a:close/>
                </a:path>
              </a:pathLst>
            </a:custGeom>
            <a:solidFill>
              <a:srgbClr val="FFFBFD"/>
            </a:solidFill>
          </p:spPr>
        </p:sp>
        <p:sp>
          <p:nvSpPr>
            <p:cNvPr id="5" name="TextBox 5"/>
            <p:cNvSpPr txBox="1"/>
            <p:nvPr/>
          </p:nvSpPr>
          <p:spPr>
            <a:xfrm>
              <a:off x="0" y="-47625"/>
              <a:ext cx="320086" cy="31855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185722"/>
          </a:xfrm>
          <a:custGeom>
            <a:avLst/>
            <a:gdLst/>
            <a:ahLst/>
            <a:cxnLst/>
            <a:rect l="l" t="t" r="r" b="b"/>
            <a:pathLst>
              <a:path w="18288000" h="10185722">
                <a:moveTo>
                  <a:pt x="0" y="0"/>
                </a:moveTo>
                <a:lnTo>
                  <a:pt x="18288000" y="0"/>
                </a:lnTo>
                <a:lnTo>
                  <a:pt x="18288000" y="10185722"/>
                </a:lnTo>
                <a:lnTo>
                  <a:pt x="0" y="10185722"/>
                </a:lnTo>
                <a:lnTo>
                  <a:pt x="0" y="0"/>
                </a:lnTo>
                <a:close/>
              </a:path>
            </a:pathLst>
          </a:custGeom>
          <a:blipFill>
            <a:blip r:embed="rId2"/>
            <a:stretch>
              <a:fillRect l="-9923" t="-17515" r="-18149" b="-11831"/>
            </a:stretch>
          </a:blipFill>
        </p:spPr>
      </p:sp>
      <p:grpSp>
        <p:nvGrpSpPr>
          <p:cNvPr id="3" name="Group 3"/>
          <p:cNvGrpSpPr/>
          <p:nvPr/>
        </p:nvGrpSpPr>
        <p:grpSpPr>
          <a:xfrm>
            <a:off x="17012515" y="9258300"/>
            <a:ext cx="1215328" cy="1028700"/>
            <a:chOff x="0" y="0"/>
            <a:chExt cx="320086" cy="270933"/>
          </a:xfrm>
        </p:grpSpPr>
        <p:sp>
          <p:nvSpPr>
            <p:cNvPr id="4" name="Freeform 4"/>
            <p:cNvSpPr/>
            <p:nvPr/>
          </p:nvSpPr>
          <p:spPr>
            <a:xfrm>
              <a:off x="0" y="0"/>
              <a:ext cx="320086" cy="270933"/>
            </a:xfrm>
            <a:custGeom>
              <a:avLst/>
              <a:gdLst/>
              <a:ahLst/>
              <a:cxnLst/>
              <a:rect l="l" t="t" r="r" b="b"/>
              <a:pathLst>
                <a:path w="320086" h="270933">
                  <a:moveTo>
                    <a:pt x="0" y="0"/>
                  </a:moveTo>
                  <a:lnTo>
                    <a:pt x="320086" y="0"/>
                  </a:lnTo>
                  <a:lnTo>
                    <a:pt x="320086" y="270933"/>
                  </a:lnTo>
                  <a:lnTo>
                    <a:pt x="0" y="270933"/>
                  </a:lnTo>
                  <a:close/>
                </a:path>
              </a:pathLst>
            </a:custGeom>
            <a:solidFill>
              <a:srgbClr val="FFFBFD"/>
            </a:solidFill>
          </p:spPr>
        </p:sp>
        <p:sp>
          <p:nvSpPr>
            <p:cNvPr id="5" name="TextBox 5"/>
            <p:cNvSpPr txBox="1"/>
            <p:nvPr/>
          </p:nvSpPr>
          <p:spPr>
            <a:xfrm>
              <a:off x="0" y="-47625"/>
              <a:ext cx="320086" cy="31855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194587"/>
          </a:xfrm>
          <a:custGeom>
            <a:avLst/>
            <a:gdLst/>
            <a:ahLst/>
            <a:cxnLst/>
            <a:rect l="l" t="t" r="r" b="b"/>
            <a:pathLst>
              <a:path w="18288000" h="10194587">
                <a:moveTo>
                  <a:pt x="0" y="0"/>
                </a:moveTo>
                <a:lnTo>
                  <a:pt x="18288000" y="0"/>
                </a:lnTo>
                <a:lnTo>
                  <a:pt x="18288000" y="10194587"/>
                </a:lnTo>
                <a:lnTo>
                  <a:pt x="0" y="10194587"/>
                </a:lnTo>
                <a:lnTo>
                  <a:pt x="0" y="0"/>
                </a:lnTo>
                <a:close/>
              </a:path>
            </a:pathLst>
          </a:custGeom>
          <a:blipFill>
            <a:blip r:embed="rId2"/>
            <a:stretch>
              <a:fillRect l="-9810" t="-17901" r="-17893" b="-10959"/>
            </a:stretch>
          </a:blipFill>
        </p:spPr>
      </p:sp>
      <p:grpSp>
        <p:nvGrpSpPr>
          <p:cNvPr id="3" name="Group 3"/>
          <p:cNvGrpSpPr/>
          <p:nvPr/>
        </p:nvGrpSpPr>
        <p:grpSpPr>
          <a:xfrm>
            <a:off x="17012515" y="9834151"/>
            <a:ext cx="1215328" cy="462374"/>
            <a:chOff x="0" y="0"/>
            <a:chExt cx="320086" cy="121778"/>
          </a:xfrm>
        </p:grpSpPr>
        <p:sp>
          <p:nvSpPr>
            <p:cNvPr id="4" name="Freeform 4"/>
            <p:cNvSpPr/>
            <p:nvPr/>
          </p:nvSpPr>
          <p:spPr>
            <a:xfrm>
              <a:off x="0" y="0"/>
              <a:ext cx="320086" cy="121778"/>
            </a:xfrm>
            <a:custGeom>
              <a:avLst/>
              <a:gdLst/>
              <a:ahLst/>
              <a:cxnLst/>
              <a:rect l="l" t="t" r="r" b="b"/>
              <a:pathLst>
                <a:path w="320086" h="121778">
                  <a:moveTo>
                    <a:pt x="0" y="0"/>
                  </a:moveTo>
                  <a:lnTo>
                    <a:pt x="320086" y="0"/>
                  </a:lnTo>
                  <a:lnTo>
                    <a:pt x="320086" y="121778"/>
                  </a:lnTo>
                  <a:lnTo>
                    <a:pt x="0" y="121778"/>
                  </a:lnTo>
                  <a:close/>
                </a:path>
              </a:pathLst>
            </a:custGeom>
            <a:solidFill>
              <a:srgbClr val="FFFBFD"/>
            </a:solidFill>
          </p:spPr>
        </p:sp>
        <p:sp>
          <p:nvSpPr>
            <p:cNvPr id="5" name="TextBox 5"/>
            <p:cNvSpPr txBox="1"/>
            <p:nvPr/>
          </p:nvSpPr>
          <p:spPr>
            <a:xfrm>
              <a:off x="0" y="-47625"/>
              <a:ext cx="320086" cy="169403"/>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2">
              <a:alphaModFix amt="58000"/>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4">
              <a:alphaModFix amt="65999"/>
            </a:blip>
            <a:stretch>
              <a:fillRect/>
            </a:stretch>
          </a:blipFill>
        </p:spPr>
      </p:sp>
      <p:sp>
        <p:nvSpPr>
          <p:cNvPr id="6" name="TextBox 6"/>
          <p:cNvSpPr txBox="1"/>
          <p:nvPr/>
        </p:nvSpPr>
        <p:spPr>
          <a:xfrm>
            <a:off x="911475" y="4353559"/>
            <a:ext cx="16465049" cy="1513206"/>
          </a:xfrm>
          <a:prstGeom prst="rect">
            <a:avLst/>
          </a:prstGeom>
        </p:spPr>
        <p:txBody>
          <a:bodyPr lIns="0" tIns="0" rIns="0" bIns="0" rtlCol="0" anchor="t">
            <a:spAutoFit/>
          </a:bodyPr>
          <a:lstStyle/>
          <a:p>
            <a:pPr algn="ctr">
              <a:lnSpc>
                <a:spcPts val="12159"/>
              </a:lnSpc>
            </a:pPr>
            <a:r>
              <a:rPr lang="en-US" sz="9499">
                <a:solidFill>
                  <a:srgbClr val="000000"/>
                </a:solidFill>
                <a:ea typeface="ZEN角ゴシックNEW Bold"/>
              </a:rPr>
              <a:t>講座の目的と本日のステップ</a:t>
            </a:r>
          </a:p>
        </p:txBody>
      </p:sp>
      <p:sp>
        <p:nvSpPr>
          <p:cNvPr id="7" name="Freeform 7"/>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4">
              <a:alphaModFix amt="65999"/>
            </a:blip>
            <a:stretch>
              <a:fillRect/>
            </a:stretch>
          </a:blipFill>
        </p:spPr>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5"/>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596042" y="-1331549"/>
            <a:ext cx="4740211" cy="4895993"/>
          </a:xfrm>
          <a:custGeom>
            <a:avLst/>
            <a:gdLst/>
            <a:ahLst/>
            <a:cxnLst/>
            <a:rect l="l" t="t" r="r" b="b"/>
            <a:pathLst>
              <a:path w="4740211" h="4895993">
                <a:moveTo>
                  <a:pt x="0" y="0"/>
                </a:moveTo>
                <a:lnTo>
                  <a:pt x="4740212" y="0"/>
                </a:lnTo>
                <a:lnTo>
                  <a:pt x="4740212" y="4895993"/>
                </a:lnTo>
                <a:lnTo>
                  <a:pt x="0" y="4895993"/>
                </a:lnTo>
                <a:lnTo>
                  <a:pt x="0" y="0"/>
                </a:lnTo>
                <a:close/>
              </a:path>
            </a:pathLst>
          </a:custGeom>
          <a:blipFill>
            <a:blip r:embed="rId3"/>
            <a:stretch>
              <a:fillRect/>
            </a:stretch>
          </a:blipFill>
        </p:spPr>
      </p:sp>
      <p:sp>
        <p:nvSpPr>
          <p:cNvPr id="3" name="Freeform 3"/>
          <p:cNvSpPr/>
          <p:nvPr/>
        </p:nvSpPr>
        <p:spPr>
          <a:xfrm rot="-10800000">
            <a:off x="-766387" y="-88856"/>
            <a:ext cx="3166431" cy="3736202"/>
          </a:xfrm>
          <a:custGeom>
            <a:avLst/>
            <a:gdLst/>
            <a:ahLst/>
            <a:cxnLst/>
            <a:rect l="l" t="t" r="r" b="b"/>
            <a:pathLst>
              <a:path w="3166431" h="3736202">
                <a:moveTo>
                  <a:pt x="0" y="0"/>
                </a:moveTo>
                <a:lnTo>
                  <a:pt x="3166431" y="0"/>
                </a:lnTo>
                <a:lnTo>
                  <a:pt x="3166431" y="3736202"/>
                </a:lnTo>
                <a:lnTo>
                  <a:pt x="0" y="3736202"/>
                </a:lnTo>
                <a:lnTo>
                  <a:pt x="0" y="0"/>
                </a:lnTo>
                <a:close/>
              </a:path>
            </a:pathLst>
          </a:custGeom>
          <a:blipFill>
            <a:blip r:embed="rId4"/>
            <a:stretch>
              <a:fillRect/>
            </a:stretch>
          </a:blipFill>
        </p:spPr>
      </p:sp>
      <p:sp>
        <p:nvSpPr>
          <p:cNvPr id="4" name="Freeform 4"/>
          <p:cNvSpPr/>
          <p:nvPr/>
        </p:nvSpPr>
        <p:spPr>
          <a:xfrm rot="-7716179">
            <a:off x="15658628" y="7006715"/>
            <a:ext cx="3201345" cy="4503170"/>
          </a:xfrm>
          <a:custGeom>
            <a:avLst/>
            <a:gdLst/>
            <a:ahLst/>
            <a:cxnLst/>
            <a:rect l="l" t="t" r="r" b="b"/>
            <a:pathLst>
              <a:path w="3201345" h="4503170">
                <a:moveTo>
                  <a:pt x="0" y="0"/>
                </a:moveTo>
                <a:lnTo>
                  <a:pt x="3201344" y="0"/>
                </a:lnTo>
                <a:lnTo>
                  <a:pt x="3201344" y="4503170"/>
                </a:lnTo>
                <a:lnTo>
                  <a:pt x="0" y="4503170"/>
                </a:lnTo>
                <a:lnTo>
                  <a:pt x="0" y="0"/>
                </a:lnTo>
                <a:close/>
              </a:path>
            </a:pathLst>
          </a:custGeom>
          <a:blipFill>
            <a:blip r:embed="rId5">
              <a:alphaModFix amt="74000"/>
              <a:extLst>
                <a:ext uri="{96DAC541-7B7A-43D3-8B79-37D633B846F1}">
                  <asvg:svgBlip xmlns:asvg="http://schemas.microsoft.com/office/drawing/2016/SVG/main" r:embed="rId6"/>
                </a:ext>
              </a:extLst>
            </a:blip>
            <a:stretch>
              <a:fillRect/>
            </a:stretch>
          </a:blipFill>
        </p:spPr>
      </p:sp>
      <p:sp>
        <p:nvSpPr>
          <p:cNvPr id="5" name="Freeform 5"/>
          <p:cNvSpPr/>
          <p:nvPr/>
        </p:nvSpPr>
        <p:spPr>
          <a:xfrm>
            <a:off x="133855" y="7869213"/>
            <a:ext cx="2785137" cy="2778174"/>
          </a:xfrm>
          <a:custGeom>
            <a:avLst/>
            <a:gdLst/>
            <a:ahLst/>
            <a:cxnLst/>
            <a:rect l="l" t="t" r="r" b="b"/>
            <a:pathLst>
              <a:path w="2785137" h="2778174">
                <a:moveTo>
                  <a:pt x="0" y="0"/>
                </a:moveTo>
                <a:lnTo>
                  <a:pt x="2785137" y="0"/>
                </a:lnTo>
                <a:lnTo>
                  <a:pt x="2785137" y="2778174"/>
                </a:lnTo>
                <a:lnTo>
                  <a:pt x="0" y="2778174"/>
                </a:lnTo>
                <a:lnTo>
                  <a:pt x="0" y="0"/>
                </a:lnTo>
                <a:close/>
              </a:path>
            </a:pathLst>
          </a:custGeom>
          <a:blipFill>
            <a:blip r:embed="rId7">
              <a:alphaModFix amt="62000"/>
            </a:blip>
            <a:stretch>
              <a:fillRect/>
            </a:stretch>
          </a:blipFill>
        </p:spPr>
      </p:sp>
      <p:sp>
        <p:nvSpPr>
          <p:cNvPr id="6" name="TextBox 6"/>
          <p:cNvSpPr txBox="1"/>
          <p:nvPr/>
        </p:nvSpPr>
        <p:spPr>
          <a:xfrm>
            <a:off x="2400044" y="3777347"/>
            <a:ext cx="13525822" cy="1872615"/>
          </a:xfrm>
          <a:prstGeom prst="rect">
            <a:avLst/>
          </a:prstGeom>
        </p:spPr>
        <p:txBody>
          <a:bodyPr lIns="0" tIns="0" rIns="0" bIns="0" rtlCol="0" anchor="t">
            <a:spAutoFit/>
          </a:bodyPr>
          <a:lstStyle/>
          <a:p>
            <a:pPr>
              <a:lnSpc>
                <a:spcPts val="7559"/>
              </a:lnSpc>
            </a:pPr>
            <a:r>
              <a:rPr lang="en-US" sz="5399">
                <a:solidFill>
                  <a:srgbClr val="000000"/>
                </a:solidFill>
                <a:ea typeface="ZEN角ゴシックNEW Medium"/>
              </a:rPr>
              <a:t>なぜ、筋膜リリースを行うことで</a:t>
            </a:r>
          </a:p>
          <a:p>
            <a:pPr>
              <a:lnSpc>
                <a:spcPts val="7559"/>
              </a:lnSpc>
              <a:spcBef>
                <a:spcPct val="0"/>
              </a:spcBef>
            </a:pPr>
            <a:r>
              <a:rPr lang="en-US" sz="5399">
                <a:solidFill>
                  <a:srgbClr val="000000"/>
                </a:solidFill>
                <a:ea typeface="ZEN角ゴシックNEW Medium"/>
              </a:rPr>
              <a:t>自分らしさを叶えられるのか？を理解する</a:t>
            </a:r>
          </a:p>
        </p:txBody>
      </p:sp>
      <p:sp>
        <p:nvSpPr>
          <p:cNvPr id="7" name="TextBox 7"/>
          <p:cNvSpPr txBox="1"/>
          <p:nvPr/>
        </p:nvSpPr>
        <p:spPr>
          <a:xfrm>
            <a:off x="2918992" y="1272725"/>
            <a:ext cx="14010395" cy="1513206"/>
          </a:xfrm>
          <a:prstGeom prst="rect">
            <a:avLst/>
          </a:prstGeom>
        </p:spPr>
        <p:txBody>
          <a:bodyPr lIns="0" tIns="0" rIns="0" bIns="0" rtlCol="0" anchor="t">
            <a:spAutoFit/>
          </a:bodyPr>
          <a:lstStyle/>
          <a:p>
            <a:pPr>
              <a:lnSpc>
                <a:spcPts val="12159"/>
              </a:lnSpc>
            </a:pPr>
            <a:r>
              <a:rPr lang="en-US" sz="9499">
                <a:solidFill>
                  <a:srgbClr val="000000"/>
                </a:solidFill>
                <a:ea typeface="ZEN角ゴシックNEW Bold"/>
              </a:rPr>
              <a:t>講座の目的</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596042" y="-1331549"/>
            <a:ext cx="4740211" cy="4895993"/>
          </a:xfrm>
          <a:custGeom>
            <a:avLst/>
            <a:gdLst/>
            <a:ahLst/>
            <a:cxnLst/>
            <a:rect l="l" t="t" r="r" b="b"/>
            <a:pathLst>
              <a:path w="4740211" h="4895993">
                <a:moveTo>
                  <a:pt x="0" y="0"/>
                </a:moveTo>
                <a:lnTo>
                  <a:pt x="4740212" y="0"/>
                </a:lnTo>
                <a:lnTo>
                  <a:pt x="4740212" y="4895993"/>
                </a:lnTo>
                <a:lnTo>
                  <a:pt x="0" y="4895993"/>
                </a:lnTo>
                <a:lnTo>
                  <a:pt x="0" y="0"/>
                </a:lnTo>
                <a:close/>
              </a:path>
            </a:pathLst>
          </a:custGeom>
          <a:blipFill>
            <a:blip r:embed="rId3"/>
            <a:stretch>
              <a:fillRect/>
            </a:stretch>
          </a:blipFill>
        </p:spPr>
      </p:sp>
      <p:sp>
        <p:nvSpPr>
          <p:cNvPr id="3" name="Freeform 3"/>
          <p:cNvSpPr/>
          <p:nvPr/>
        </p:nvSpPr>
        <p:spPr>
          <a:xfrm rot="-10800000">
            <a:off x="-766387" y="-88856"/>
            <a:ext cx="3166431" cy="3736202"/>
          </a:xfrm>
          <a:custGeom>
            <a:avLst/>
            <a:gdLst/>
            <a:ahLst/>
            <a:cxnLst/>
            <a:rect l="l" t="t" r="r" b="b"/>
            <a:pathLst>
              <a:path w="3166431" h="3736202">
                <a:moveTo>
                  <a:pt x="0" y="0"/>
                </a:moveTo>
                <a:lnTo>
                  <a:pt x="3166431" y="0"/>
                </a:lnTo>
                <a:lnTo>
                  <a:pt x="3166431" y="3736202"/>
                </a:lnTo>
                <a:lnTo>
                  <a:pt x="0" y="3736202"/>
                </a:lnTo>
                <a:lnTo>
                  <a:pt x="0" y="0"/>
                </a:lnTo>
                <a:close/>
              </a:path>
            </a:pathLst>
          </a:custGeom>
          <a:blipFill>
            <a:blip r:embed="rId4"/>
            <a:stretch>
              <a:fillRect/>
            </a:stretch>
          </a:blipFill>
        </p:spPr>
      </p:sp>
      <p:sp>
        <p:nvSpPr>
          <p:cNvPr id="4" name="Freeform 4"/>
          <p:cNvSpPr/>
          <p:nvPr/>
        </p:nvSpPr>
        <p:spPr>
          <a:xfrm rot="-7716179">
            <a:off x="15658628" y="7006715"/>
            <a:ext cx="3201345" cy="4503170"/>
          </a:xfrm>
          <a:custGeom>
            <a:avLst/>
            <a:gdLst/>
            <a:ahLst/>
            <a:cxnLst/>
            <a:rect l="l" t="t" r="r" b="b"/>
            <a:pathLst>
              <a:path w="3201345" h="4503170">
                <a:moveTo>
                  <a:pt x="0" y="0"/>
                </a:moveTo>
                <a:lnTo>
                  <a:pt x="3201344" y="0"/>
                </a:lnTo>
                <a:lnTo>
                  <a:pt x="3201344" y="4503170"/>
                </a:lnTo>
                <a:lnTo>
                  <a:pt x="0" y="4503170"/>
                </a:lnTo>
                <a:lnTo>
                  <a:pt x="0" y="0"/>
                </a:lnTo>
                <a:close/>
              </a:path>
            </a:pathLst>
          </a:custGeom>
          <a:blipFill>
            <a:blip r:embed="rId5">
              <a:alphaModFix amt="74000"/>
              <a:extLst>
                <a:ext uri="{96DAC541-7B7A-43D3-8B79-37D633B846F1}">
                  <asvg:svgBlip xmlns:asvg="http://schemas.microsoft.com/office/drawing/2016/SVG/main" r:embed="rId6"/>
                </a:ext>
              </a:extLst>
            </a:blip>
            <a:stretch>
              <a:fillRect/>
            </a:stretch>
          </a:blipFill>
        </p:spPr>
      </p:sp>
      <p:sp>
        <p:nvSpPr>
          <p:cNvPr id="5" name="Freeform 5"/>
          <p:cNvSpPr/>
          <p:nvPr/>
        </p:nvSpPr>
        <p:spPr>
          <a:xfrm>
            <a:off x="133855" y="7869213"/>
            <a:ext cx="2785137" cy="2778174"/>
          </a:xfrm>
          <a:custGeom>
            <a:avLst/>
            <a:gdLst/>
            <a:ahLst/>
            <a:cxnLst/>
            <a:rect l="l" t="t" r="r" b="b"/>
            <a:pathLst>
              <a:path w="2785137" h="2778174">
                <a:moveTo>
                  <a:pt x="0" y="0"/>
                </a:moveTo>
                <a:lnTo>
                  <a:pt x="2785137" y="0"/>
                </a:lnTo>
                <a:lnTo>
                  <a:pt x="2785137" y="2778174"/>
                </a:lnTo>
                <a:lnTo>
                  <a:pt x="0" y="2778174"/>
                </a:lnTo>
                <a:lnTo>
                  <a:pt x="0" y="0"/>
                </a:lnTo>
                <a:close/>
              </a:path>
            </a:pathLst>
          </a:custGeom>
          <a:blipFill>
            <a:blip r:embed="rId7">
              <a:alphaModFix amt="62000"/>
            </a:blip>
            <a:stretch>
              <a:fillRect/>
            </a:stretch>
          </a:blipFill>
        </p:spPr>
      </p:sp>
      <p:graphicFrame>
        <p:nvGraphicFramePr>
          <p:cNvPr id="6" name="Table 6"/>
          <p:cNvGraphicFramePr>
            <a:graphicFrameLocks noGrp="1"/>
          </p:cNvGraphicFramePr>
          <p:nvPr/>
        </p:nvGraphicFramePr>
        <p:xfrm>
          <a:off x="2212581" y="2999959"/>
          <a:ext cx="14678706" cy="6000750"/>
        </p:xfrm>
        <a:graphic>
          <a:graphicData uri="http://schemas.openxmlformats.org/drawingml/2006/table">
            <a:tbl>
              <a:tblPr/>
              <a:tblGrid>
                <a:gridCol w="631403">
                  <a:extLst>
                    <a:ext uri="{9D8B030D-6E8A-4147-A177-3AD203B41FA5}">
                      <a16:colId xmlns:a16="http://schemas.microsoft.com/office/drawing/2014/main" val="20000"/>
                    </a:ext>
                  </a:extLst>
                </a:gridCol>
                <a:gridCol w="14047303">
                  <a:extLst>
                    <a:ext uri="{9D8B030D-6E8A-4147-A177-3AD203B41FA5}">
                      <a16:colId xmlns:a16="http://schemas.microsoft.com/office/drawing/2014/main" val="20001"/>
                    </a:ext>
                  </a:extLst>
                </a:gridCol>
              </a:tblGrid>
              <a:tr h="2000250">
                <a:tc>
                  <a:txBody>
                    <a:bodyPr/>
                    <a:lstStyle/>
                    <a:p>
                      <a:pPr algn="ctr">
                        <a:lnSpc>
                          <a:spcPts val="5880"/>
                        </a:lnSpc>
                        <a:defRPr/>
                      </a:pPr>
                      <a:r>
                        <a:rPr lang="en-US" sz="4200">
                          <a:solidFill>
                            <a:srgbClr val="000000"/>
                          </a:solidFill>
                          <a:latin typeface="ZEN角ゴシックNEW Medium"/>
                        </a:rPr>
                        <a:t>1</a:t>
                      </a:r>
                      <a:endParaRPr lang="en-US" sz="1100"/>
                    </a:p>
                    <a:p>
                      <a:pPr algn="ctr">
                        <a:lnSpc>
                          <a:spcPts val="5880"/>
                        </a:lnSpc>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5880"/>
                        </a:lnSpc>
                        <a:defRPr/>
                      </a:pPr>
                      <a:r>
                        <a:rPr lang="en-US" sz="4200">
                          <a:solidFill>
                            <a:srgbClr val="000000"/>
                          </a:solidFill>
                          <a:ea typeface="ZEN角ゴシックNEW Medium"/>
                        </a:rPr>
                        <a:t>自分らしさを叶えるには、</a:t>
                      </a:r>
                      <a:endParaRPr lang="en-US" sz="1100"/>
                    </a:p>
                    <a:p>
                      <a:pPr>
                        <a:lnSpc>
                          <a:spcPts val="5880"/>
                        </a:lnSpc>
                      </a:pPr>
                      <a:r>
                        <a:rPr lang="en-US" sz="4200">
                          <a:solidFill>
                            <a:srgbClr val="000000"/>
                          </a:solidFill>
                          <a:ea typeface="ZEN角ゴシックNEW Medium"/>
                        </a:rPr>
                        <a:t>「健康の土台を整える」ことが大事であると理解する</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00250">
                <a:tc>
                  <a:txBody>
                    <a:bodyPr/>
                    <a:lstStyle/>
                    <a:p>
                      <a:pPr algn="ctr">
                        <a:lnSpc>
                          <a:spcPts val="5880"/>
                        </a:lnSpc>
                        <a:defRPr/>
                      </a:pPr>
                      <a:r>
                        <a:rPr lang="en-US" sz="4200">
                          <a:solidFill>
                            <a:srgbClr val="000000"/>
                          </a:solidFill>
                          <a:latin typeface="ZEN角ゴシックNEW Medium"/>
                        </a:rPr>
                        <a:t>2</a:t>
                      </a:r>
                      <a:endParaRPr lang="en-US" sz="1100"/>
                    </a:p>
                    <a:p>
                      <a:pPr algn="ctr">
                        <a:lnSpc>
                          <a:spcPts val="5880"/>
                        </a:lnSpc>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5880"/>
                        </a:lnSpc>
                        <a:defRPr/>
                      </a:pPr>
                      <a:r>
                        <a:rPr lang="en-US" sz="4200">
                          <a:solidFill>
                            <a:srgbClr val="000000"/>
                          </a:solidFill>
                          <a:ea typeface="ZEN角ゴシックNEW Medium"/>
                        </a:rPr>
                        <a:t>自律神経を整えることは「健康の土台を整える」ことに</a:t>
                      </a:r>
                      <a:endParaRPr lang="en-US" sz="1100"/>
                    </a:p>
                    <a:p>
                      <a:pPr>
                        <a:lnSpc>
                          <a:spcPts val="5880"/>
                        </a:lnSpc>
                      </a:pPr>
                      <a:r>
                        <a:rPr lang="en-US" sz="4200">
                          <a:solidFill>
                            <a:srgbClr val="000000"/>
                          </a:solidFill>
                          <a:ea typeface="ZEN角ゴシックNEW Medium"/>
                        </a:rPr>
                        <a:t>つながり、自分らしく生きることにつながると理解する</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00250">
                <a:tc>
                  <a:txBody>
                    <a:bodyPr/>
                    <a:lstStyle/>
                    <a:p>
                      <a:pPr algn="ctr">
                        <a:lnSpc>
                          <a:spcPts val="5880"/>
                        </a:lnSpc>
                        <a:defRPr/>
                      </a:pPr>
                      <a:r>
                        <a:rPr lang="en-US" sz="4200">
                          <a:solidFill>
                            <a:srgbClr val="000000"/>
                          </a:solidFill>
                          <a:latin typeface="ZEN角ゴシックNEW Medium"/>
                        </a:rPr>
                        <a:t>3</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5880"/>
                        </a:lnSpc>
                        <a:defRPr/>
                      </a:pPr>
                      <a:r>
                        <a:rPr lang="en-US" sz="4200">
                          <a:solidFill>
                            <a:srgbClr val="000000"/>
                          </a:solidFill>
                          <a:ea typeface="ZEN角ゴシックNEW Medium"/>
                        </a:rPr>
                        <a:t>自律神経を整え、自分らしさを叶える筋膜リリース</a:t>
                      </a:r>
                      <a:endParaRPr lang="en-US" sz="1100"/>
                    </a:p>
                    <a:p>
                      <a:pPr>
                        <a:lnSpc>
                          <a:spcPts val="5880"/>
                        </a:lnSpc>
                      </a:pPr>
                      <a:r>
                        <a:rPr lang="en-US" sz="4200">
                          <a:solidFill>
                            <a:srgbClr val="000000"/>
                          </a:solidFill>
                          <a:ea typeface="ZEN角ゴシックNEW Medium"/>
                        </a:rPr>
                        <a:t>を理解する</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extBox 7"/>
          <p:cNvSpPr txBox="1"/>
          <p:nvPr/>
        </p:nvSpPr>
        <p:spPr>
          <a:xfrm>
            <a:off x="2918992" y="1272725"/>
            <a:ext cx="14010395" cy="1513206"/>
          </a:xfrm>
          <a:prstGeom prst="rect">
            <a:avLst/>
          </a:prstGeom>
        </p:spPr>
        <p:txBody>
          <a:bodyPr lIns="0" tIns="0" rIns="0" bIns="0" rtlCol="0" anchor="t">
            <a:spAutoFit/>
          </a:bodyPr>
          <a:lstStyle/>
          <a:p>
            <a:pPr>
              <a:lnSpc>
                <a:spcPts val="12159"/>
              </a:lnSpc>
            </a:pPr>
            <a:r>
              <a:rPr lang="en-US" sz="9499">
                <a:solidFill>
                  <a:srgbClr val="000000"/>
                </a:solidFill>
                <a:ea typeface="ZEN角ゴシックNEW Bold"/>
              </a:rPr>
              <a:t>本日の学びの３ステップ</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a:off x="5075492" y="1028700"/>
            <a:ext cx="8137017" cy="8229600"/>
          </a:xfrm>
          <a:custGeom>
            <a:avLst/>
            <a:gdLst/>
            <a:ahLst/>
            <a:cxnLst/>
            <a:rect l="l" t="t" r="r" b="b"/>
            <a:pathLst>
              <a:path w="8137017" h="8229600">
                <a:moveTo>
                  <a:pt x="0" y="0"/>
                </a:moveTo>
                <a:lnTo>
                  <a:pt x="8137016" y="0"/>
                </a:lnTo>
                <a:lnTo>
                  <a:pt x="8137016" y="8229600"/>
                </a:lnTo>
                <a:lnTo>
                  <a:pt x="0" y="8229600"/>
                </a:lnTo>
                <a:lnTo>
                  <a:pt x="0" y="0"/>
                </a:lnTo>
                <a:close/>
              </a:path>
            </a:pathLst>
          </a:custGeom>
          <a:blipFill>
            <a:blip r:embed="rId3">
              <a:alphaModFix amt="44999"/>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4"/>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4"/>
            <a:stretch>
              <a:fillRect/>
            </a:stretch>
          </a:blipFill>
        </p:spPr>
      </p:sp>
      <p:sp>
        <p:nvSpPr>
          <p:cNvPr id="5" name="TextBox 5"/>
          <p:cNvSpPr txBox="1"/>
          <p:nvPr/>
        </p:nvSpPr>
        <p:spPr>
          <a:xfrm>
            <a:off x="5641886" y="3679190"/>
            <a:ext cx="7004228" cy="2919095"/>
          </a:xfrm>
          <a:prstGeom prst="rect">
            <a:avLst/>
          </a:prstGeom>
        </p:spPr>
        <p:txBody>
          <a:bodyPr lIns="0" tIns="0" rIns="0" bIns="0" rtlCol="0" anchor="t">
            <a:spAutoFit/>
          </a:bodyPr>
          <a:lstStyle/>
          <a:p>
            <a:pPr algn="ctr">
              <a:lnSpc>
                <a:spcPts val="11589"/>
              </a:lnSpc>
            </a:pPr>
            <a:r>
              <a:rPr lang="en-US" sz="9499">
                <a:solidFill>
                  <a:srgbClr val="000000"/>
                </a:solidFill>
                <a:ea typeface="ZEN角ゴシックNEW Bold"/>
              </a:rPr>
              <a:t>自分らしさとは？</a:t>
            </a:r>
          </a:p>
        </p:txBody>
      </p:sp>
      <p:sp>
        <p:nvSpPr>
          <p:cNvPr id="6" name="Freeform 6"/>
          <p:cNvSpPr/>
          <p:nvPr/>
        </p:nvSpPr>
        <p:spPr>
          <a:xfrm>
            <a:off x="14991994" y="-2581346"/>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5">
              <a:alphaModFix amt="49000"/>
              <a:extLst>
                <a:ext uri="{96DAC541-7B7A-43D3-8B79-37D633B846F1}">
                  <asvg:svgBlip xmlns:asvg="http://schemas.microsoft.com/office/drawing/2016/SVG/main" r:embed="rId6"/>
                </a:ext>
              </a:extLst>
            </a:blip>
            <a:stretch>
              <a:fillRect/>
            </a:stretch>
          </a:blipFill>
        </p:spPr>
      </p:sp>
      <p:sp>
        <p:nvSpPr>
          <p:cNvPr id="7" name="Freeform 7"/>
          <p:cNvSpPr/>
          <p:nvPr/>
        </p:nvSpPr>
        <p:spPr>
          <a:xfrm>
            <a:off x="-743832" y="7023908"/>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5">
              <a:alphaModFix amt="49000"/>
              <a:extLst>
                <a:ext uri="{96DAC541-7B7A-43D3-8B79-37D633B846F1}">
                  <asvg:svgBlip xmlns:asvg="http://schemas.microsoft.com/office/drawing/2016/SVG/main" r:embed="rId6"/>
                </a:ext>
              </a:extLst>
            </a:blip>
            <a:stretch>
              <a:fillRect/>
            </a:stretch>
          </a:blipFill>
        </p:spPr>
      </p:sp>
      <p:sp>
        <p:nvSpPr>
          <p:cNvPr id="8" name="Freeform 8"/>
          <p:cNvSpPr/>
          <p:nvPr/>
        </p:nvSpPr>
        <p:spPr>
          <a:xfrm rot="-4645527">
            <a:off x="15615307" y="-1352751"/>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7">
              <a:alphaModFix amt="53000"/>
              <a:extLst>
                <a:ext uri="{96DAC541-7B7A-43D3-8B79-37D633B846F1}">
                  <asvg:svgBlip xmlns:asvg="http://schemas.microsoft.com/office/drawing/2016/SVG/main" r:embed="rId8"/>
                </a:ext>
              </a:extLst>
            </a:blip>
            <a:stretch>
              <a:fillRect/>
            </a:stretch>
          </a:blipFill>
        </p:spPr>
      </p:sp>
      <p:sp>
        <p:nvSpPr>
          <p:cNvPr id="9" name="Freeform 9"/>
          <p:cNvSpPr/>
          <p:nvPr/>
        </p:nvSpPr>
        <p:spPr>
          <a:xfrm rot="7304412">
            <a:off x="-489401" y="7036197"/>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7">
              <a:alphaModFix amt="53000"/>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3" name="Freeform 3"/>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4" name="Freeform 4"/>
          <p:cNvSpPr/>
          <p:nvPr/>
        </p:nvSpPr>
        <p:spPr>
          <a:xfrm>
            <a:off x="12518682" y="1415317"/>
            <a:ext cx="2622722" cy="7285340"/>
          </a:xfrm>
          <a:custGeom>
            <a:avLst/>
            <a:gdLst/>
            <a:ahLst/>
            <a:cxnLst/>
            <a:rect l="l" t="t" r="r" b="b"/>
            <a:pathLst>
              <a:path w="2622722" h="7285340">
                <a:moveTo>
                  <a:pt x="0" y="0"/>
                </a:moveTo>
                <a:lnTo>
                  <a:pt x="2622723" y="0"/>
                </a:lnTo>
                <a:lnTo>
                  <a:pt x="2622723" y="7285340"/>
                </a:lnTo>
                <a:lnTo>
                  <a:pt x="0" y="72853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3466141" y="1028700"/>
            <a:ext cx="727806" cy="773233"/>
          </a:xfrm>
          <a:custGeom>
            <a:avLst/>
            <a:gdLst/>
            <a:ahLst/>
            <a:cxnLst/>
            <a:rect l="l" t="t" r="r" b="b"/>
            <a:pathLst>
              <a:path w="727806" h="773233">
                <a:moveTo>
                  <a:pt x="0" y="0"/>
                </a:moveTo>
                <a:lnTo>
                  <a:pt x="727805" y="0"/>
                </a:lnTo>
                <a:lnTo>
                  <a:pt x="727805" y="773233"/>
                </a:lnTo>
                <a:lnTo>
                  <a:pt x="0" y="773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3521071" y="2891962"/>
            <a:ext cx="656045" cy="861799"/>
          </a:xfrm>
          <a:custGeom>
            <a:avLst/>
            <a:gdLst/>
            <a:ahLst/>
            <a:cxnLst/>
            <a:rect l="l" t="t" r="r" b="b"/>
            <a:pathLst>
              <a:path w="656045" h="861799">
                <a:moveTo>
                  <a:pt x="0" y="0"/>
                </a:moveTo>
                <a:lnTo>
                  <a:pt x="656045" y="0"/>
                </a:lnTo>
                <a:lnTo>
                  <a:pt x="656045" y="861799"/>
                </a:lnTo>
                <a:lnTo>
                  <a:pt x="0" y="861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5141405" y="1067985"/>
            <a:ext cx="812713" cy="812713"/>
          </a:xfrm>
          <a:custGeom>
            <a:avLst/>
            <a:gdLst/>
            <a:ahLst/>
            <a:cxnLst/>
            <a:rect l="l" t="t" r="r" b="b"/>
            <a:pathLst>
              <a:path w="812713" h="812713">
                <a:moveTo>
                  <a:pt x="0" y="0"/>
                </a:moveTo>
                <a:lnTo>
                  <a:pt x="812712" y="0"/>
                </a:lnTo>
                <a:lnTo>
                  <a:pt x="812712" y="812713"/>
                </a:lnTo>
                <a:lnTo>
                  <a:pt x="0" y="8127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4717225" y="1880698"/>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5671315" y="2018319"/>
            <a:ext cx="755285" cy="755285"/>
          </a:xfrm>
          <a:custGeom>
            <a:avLst/>
            <a:gdLst/>
            <a:ahLst/>
            <a:cxnLst/>
            <a:rect l="l" t="t" r="r" b="b"/>
            <a:pathLst>
              <a:path w="755285" h="755285">
                <a:moveTo>
                  <a:pt x="0" y="0"/>
                </a:moveTo>
                <a:lnTo>
                  <a:pt x="755285" y="0"/>
                </a:lnTo>
                <a:lnTo>
                  <a:pt x="755285" y="755285"/>
                </a:lnTo>
                <a:lnTo>
                  <a:pt x="0" y="75528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0" name="Group 10"/>
          <p:cNvGrpSpPr/>
          <p:nvPr/>
        </p:nvGrpSpPr>
        <p:grpSpPr>
          <a:xfrm>
            <a:off x="3193293" y="5844267"/>
            <a:ext cx="8455581" cy="2597965"/>
            <a:chOff x="0" y="0"/>
            <a:chExt cx="2226984" cy="684238"/>
          </a:xfrm>
        </p:grpSpPr>
        <p:sp>
          <p:nvSpPr>
            <p:cNvPr id="11" name="Freeform 11"/>
            <p:cNvSpPr/>
            <p:nvPr/>
          </p:nvSpPr>
          <p:spPr>
            <a:xfrm>
              <a:off x="0" y="0"/>
              <a:ext cx="2226984" cy="684238"/>
            </a:xfrm>
            <a:custGeom>
              <a:avLst/>
              <a:gdLst/>
              <a:ahLst/>
              <a:cxnLst/>
              <a:rect l="l" t="t" r="r" b="b"/>
              <a:pathLst>
                <a:path w="2226984" h="684238">
                  <a:moveTo>
                    <a:pt x="46696" y="0"/>
                  </a:moveTo>
                  <a:lnTo>
                    <a:pt x="2180289" y="0"/>
                  </a:lnTo>
                  <a:cubicBezTo>
                    <a:pt x="2192673" y="0"/>
                    <a:pt x="2204550" y="4920"/>
                    <a:pt x="2213307" y="13677"/>
                  </a:cubicBezTo>
                  <a:cubicBezTo>
                    <a:pt x="2222065" y="22434"/>
                    <a:pt x="2226984" y="34311"/>
                    <a:pt x="2226984" y="46696"/>
                  </a:cubicBezTo>
                  <a:lnTo>
                    <a:pt x="2226984" y="637542"/>
                  </a:lnTo>
                  <a:cubicBezTo>
                    <a:pt x="2226984" y="663332"/>
                    <a:pt x="2206078" y="684238"/>
                    <a:pt x="2180289" y="684238"/>
                  </a:cubicBezTo>
                  <a:lnTo>
                    <a:pt x="46696" y="684238"/>
                  </a:lnTo>
                  <a:cubicBezTo>
                    <a:pt x="34311" y="684238"/>
                    <a:pt x="22434" y="679318"/>
                    <a:pt x="13677" y="670561"/>
                  </a:cubicBezTo>
                  <a:cubicBezTo>
                    <a:pt x="4920" y="661804"/>
                    <a:pt x="0" y="649927"/>
                    <a:pt x="0" y="637542"/>
                  </a:cubicBezTo>
                  <a:lnTo>
                    <a:pt x="0" y="46696"/>
                  </a:lnTo>
                  <a:cubicBezTo>
                    <a:pt x="0" y="34311"/>
                    <a:pt x="4920" y="22434"/>
                    <a:pt x="13677" y="13677"/>
                  </a:cubicBezTo>
                  <a:cubicBezTo>
                    <a:pt x="22434" y="4920"/>
                    <a:pt x="34311" y="0"/>
                    <a:pt x="46696" y="0"/>
                  </a:cubicBezTo>
                  <a:close/>
                </a:path>
              </a:pathLst>
            </a:custGeom>
            <a:solidFill>
              <a:srgbClr val="F7C3D4"/>
            </a:solidFill>
          </p:spPr>
        </p:sp>
        <p:sp>
          <p:nvSpPr>
            <p:cNvPr id="12" name="TextBox 12"/>
            <p:cNvSpPr txBox="1"/>
            <p:nvPr/>
          </p:nvSpPr>
          <p:spPr>
            <a:xfrm>
              <a:off x="0" y="-47625"/>
              <a:ext cx="2226984" cy="731863"/>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2869224" y="2898145"/>
            <a:ext cx="6762911" cy="953135"/>
          </a:xfrm>
          <a:prstGeom prst="rect">
            <a:avLst/>
          </a:prstGeom>
        </p:spPr>
        <p:txBody>
          <a:bodyPr lIns="0" tIns="0" rIns="0" bIns="0" rtlCol="0" anchor="t">
            <a:spAutoFit/>
          </a:bodyPr>
          <a:lstStyle/>
          <a:p>
            <a:pPr>
              <a:lnSpc>
                <a:spcPts val="7840"/>
              </a:lnSpc>
              <a:spcBef>
                <a:spcPct val="0"/>
              </a:spcBef>
            </a:pPr>
            <a:r>
              <a:rPr lang="en-US" sz="5600">
                <a:solidFill>
                  <a:srgbClr val="000000"/>
                </a:solidFill>
                <a:ea typeface="ZEN角ゴシックNEW"/>
              </a:rPr>
              <a:t>ひとことで言うなら</a:t>
            </a:r>
          </a:p>
        </p:txBody>
      </p:sp>
      <p:sp>
        <p:nvSpPr>
          <p:cNvPr id="14" name="TextBox 14"/>
          <p:cNvSpPr txBox="1"/>
          <p:nvPr/>
        </p:nvSpPr>
        <p:spPr>
          <a:xfrm>
            <a:off x="2869224" y="3993767"/>
            <a:ext cx="9649459" cy="953135"/>
          </a:xfrm>
          <a:prstGeom prst="rect">
            <a:avLst/>
          </a:prstGeom>
        </p:spPr>
        <p:txBody>
          <a:bodyPr lIns="0" tIns="0" rIns="0" bIns="0" rtlCol="0" anchor="t">
            <a:spAutoFit/>
          </a:bodyPr>
          <a:lstStyle/>
          <a:p>
            <a:pPr>
              <a:lnSpc>
                <a:spcPts val="7840"/>
              </a:lnSpc>
              <a:spcBef>
                <a:spcPct val="0"/>
              </a:spcBef>
            </a:pPr>
            <a:r>
              <a:rPr lang="en-US" sz="5600">
                <a:solidFill>
                  <a:srgbClr val="000000"/>
                </a:solidFill>
                <a:ea typeface="ZEN角ゴシックNEW Medium"/>
              </a:rPr>
              <a:t>「自然体である」</a:t>
            </a:r>
            <a:r>
              <a:rPr lang="en-US" sz="5600">
                <a:solidFill>
                  <a:srgbClr val="000000"/>
                </a:solidFill>
                <a:ea typeface="ZEN角ゴシックNEW"/>
              </a:rPr>
              <a:t>ということ</a:t>
            </a:r>
          </a:p>
        </p:txBody>
      </p:sp>
      <p:sp>
        <p:nvSpPr>
          <p:cNvPr id="15" name="TextBox 15"/>
          <p:cNvSpPr txBox="1"/>
          <p:nvPr/>
        </p:nvSpPr>
        <p:spPr>
          <a:xfrm>
            <a:off x="3558355" y="6086031"/>
            <a:ext cx="7524637" cy="1943735"/>
          </a:xfrm>
          <a:prstGeom prst="rect">
            <a:avLst/>
          </a:prstGeom>
        </p:spPr>
        <p:txBody>
          <a:bodyPr lIns="0" tIns="0" rIns="0" bIns="0" rtlCol="0" anchor="t">
            <a:spAutoFit/>
          </a:bodyPr>
          <a:lstStyle/>
          <a:p>
            <a:pPr algn="ctr">
              <a:lnSpc>
                <a:spcPts val="7840"/>
              </a:lnSpc>
            </a:pPr>
            <a:r>
              <a:rPr lang="en-US" sz="5600">
                <a:solidFill>
                  <a:srgbClr val="000000"/>
                </a:solidFill>
                <a:ea typeface="ZEN角ゴシックNEW Medium"/>
              </a:rPr>
              <a:t>肉体、思考、感情、心</a:t>
            </a:r>
          </a:p>
          <a:p>
            <a:pPr algn="ctr">
              <a:lnSpc>
                <a:spcPts val="7840"/>
              </a:lnSpc>
              <a:spcBef>
                <a:spcPct val="0"/>
              </a:spcBef>
            </a:pPr>
            <a:r>
              <a:rPr lang="en-US" sz="5600">
                <a:solidFill>
                  <a:srgbClr val="000000"/>
                </a:solidFill>
                <a:ea typeface="ZEN角ゴシックNEW Medium"/>
              </a:rPr>
              <a:t>が一致している状態</a:t>
            </a:r>
          </a:p>
        </p:txBody>
      </p:sp>
      <p:sp>
        <p:nvSpPr>
          <p:cNvPr id="16" name="TextBox 16"/>
          <p:cNvSpPr txBox="1"/>
          <p:nvPr/>
        </p:nvSpPr>
        <p:spPr>
          <a:xfrm>
            <a:off x="2737500" y="1318881"/>
            <a:ext cx="8911374" cy="1280248"/>
          </a:xfrm>
          <a:prstGeom prst="rect">
            <a:avLst/>
          </a:prstGeom>
        </p:spPr>
        <p:txBody>
          <a:bodyPr lIns="0" tIns="0" rIns="0" bIns="0" rtlCol="0" anchor="t">
            <a:spAutoFit/>
          </a:bodyPr>
          <a:lstStyle/>
          <a:p>
            <a:pPr>
              <a:lnSpc>
                <a:spcPts val="10308"/>
              </a:lnSpc>
            </a:pPr>
            <a:r>
              <a:rPr lang="en-US" sz="8053">
                <a:solidFill>
                  <a:srgbClr val="000000"/>
                </a:solidFill>
                <a:ea typeface="ZEN角ゴシックNEW Bold"/>
              </a:rPr>
              <a:t>自分らしさとは？</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3">
              <a:alphaModFix amt="58000"/>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4"/>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4"/>
            <a:stretch>
              <a:fillRect/>
            </a:stretch>
          </a:blipFill>
        </p:spPr>
      </p:sp>
      <p:sp>
        <p:nvSpPr>
          <p:cNvPr id="5"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5">
              <a:alphaModFix amt="65999"/>
            </a:blip>
            <a:stretch>
              <a:fillRect/>
            </a:stretch>
          </a:blipFill>
        </p:spPr>
      </p:sp>
      <p:sp>
        <p:nvSpPr>
          <p:cNvPr id="6"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5">
              <a:alphaModFix amt="65999"/>
            </a:blip>
            <a:stretch>
              <a:fillRect/>
            </a:stretch>
          </a:blipFill>
        </p:spPr>
      </p:sp>
      <p:sp>
        <p:nvSpPr>
          <p:cNvPr id="7" name="TextBox 7"/>
          <p:cNvSpPr txBox="1"/>
          <p:nvPr/>
        </p:nvSpPr>
        <p:spPr>
          <a:xfrm>
            <a:off x="2067018" y="4328794"/>
            <a:ext cx="14153964" cy="1534162"/>
          </a:xfrm>
          <a:prstGeom prst="rect">
            <a:avLst/>
          </a:prstGeom>
        </p:spPr>
        <p:txBody>
          <a:bodyPr lIns="0" tIns="0" rIns="0" bIns="0" rtlCol="0" anchor="t">
            <a:spAutoFit/>
          </a:bodyPr>
          <a:lstStyle/>
          <a:p>
            <a:pPr algn="ctr">
              <a:lnSpc>
                <a:spcPts val="12444"/>
              </a:lnSpc>
            </a:pPr>
            <a:r>
              <a:rPr lang="en-US" sz="9499" spc="170">
                <a:solidFill>
                  <a:srgbClr val="000000"/>
                </a:solidFill>
                <a:ea typeface="ZEN角ゴシックNEW Bold"/>
              </a:rPr>
              <a:t>自分らしさの土台は健康</a:t>
            </a:r>
          </a:p>
        </p:txBody>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6"/>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6"/>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3" name="Freeform 3"/>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grpSp>
        <p:nvGrpSpPr>
          <p:cNvPr id="4" name="Group 4"/>
          <p:cNvGrpSpPr/>
          <p:nvPr/>
        </p:nvGrpSpPr>
        <p:grpSpPr>
          <a:xfrm>
            <a:off x="10237576" y="3129411"/>
            <a:ext cx="7450119" cy="6518854"/>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60012"/>
            </a:solidFill>
            <a:ln cap="sq">
              <a:noFill/>
              <a:prstDash val="solid"/>
              <a:miter/>
            </a:ln>
          </p:spPr>
        </p:sp>
        <p:sp>
          <p:nvSpPr>
            <p:cNvPr id="6" name="TextBox 6"/>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719706" y="3129411"/>
            <a:ext cx="6485857" cy="5675125"/>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39800"/>
            </a:solidFill>
            <a:ln cap="sq">
              <a:noFill/>
              <a:prstDash val="solid"/>
              <a:miter/>
            </a:ln>
          </p:spPr>
        </p:sp>
        <p:sp>
          <p:nvSpPr>
            <p:cNvPr id="9" name="TextBox 9"/>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205421" y="3129411"/>
            <a:ext cx="5514429" cy="4825125"/>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100"/>
            </a:solidFill>
            <a:ln cap="sq">
              <a:noFill/>
              <a:prstDash val="solid"/>
              <a:miter/>
            </a:ln>
          </p:spPr>
        </p:sp>
        <p:sp>
          <p:nvSpPr>
            <p:cNvPr id="12" name="TextBox 12"/>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1681401" y="3129411"/>
            <a:ext cx="4562468" cy="3992160"/>
            <a:chOff x="0" y="0"/>
            <a:chExt cx="812800" cy="711200"/>
          </a:xfrm>
        </p:grpSpPr>
        <p:sp>
          <p:nvSpPr>
            <p:cNvPr id="14" name="Freeform 1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9944"/>
            </a:solidFill>
            <a:ln cap="sq">
              <a:noFill/>
              <a:prstDash val="solid"/>
              <a:miter/>
            </a:ln>
          </p:spPr>
        </p:sp>
        <p:sp>
          <p:nvSpPr>
            <p:cNvPr id="15" name="TextBox 15"/>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2170904" y="3129411"/>
            <a:ext cx="3583461" cy="3135529"/>
            <a:chOff x="0" y="0"/>
            <a:chExt cx="812800" cy="711200"/>
          </a:xfrm>
        </p:grpSpPr>
        <p:sp>
          <p:nvSpPr>
            <p:cNvPr id="17" name="Freeform 1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68B7"/>
            </a:solidFill>
            <a:ln cap="sq">
              <a:noFill/>
              <a:prstDash val="solid"/>
              <a:miter/>
            </a:ln>
          </p:spPr>
        </p:sp>
        <p:sp>
          <p:nvSpPr>
            <p:cNvPr id="18" name="TextBox 18"/>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2681809" y="3129411"/>
            <a:ext cx="2561652" cy="2241445"/>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20783"/>
            </a:solidFill>
            <a:ln cap="sq">
              <a:noFill/>
              <a:prstDash val="solid"/>
              <a:miter/>
            </a:ln>
          </p:spPr>
        </p:sp>
        <p:sp>
          <p:nvSpPr>
            <p:cNvPr id="21" name="TextBox 21"/>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3156320" y="3129411"/>
            <a:ext cx="1612630" cy="1411051"/>
            <a:chOff x="0" y="0"/>
            <a:chExt cx="812800" cy="711200"/>
          </a:xfrm>
        </p:grpSpPr>
        <p:sp>
          <p:nvSpPr>
            <p:cNvPr id="23" name="Freeform 2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A55B9A"/>
            </a:solidFill>
            <a:ln cap="sq">
              <a:noFill/>
              <a:prstDash val="solid"/>
              <a:miter/>
            </a:ln>
          </p:spPr>
        </p:sp>
        <p:sp>
          <p:nvSpPr>
            <p:cNvPr id="24" name="TextBox 24"/>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295401" y="5371595"/>
            <a:ext cx="3794542" cy="580390"/>
          </a:xfrm>
          <a:prstGeom prst="rect">
            <a:avLst/>
          </a:prstGeom>
        </p:spPr>
        <p:txBody>
          <a:bodyPr wrap="square" lIns="0" tIns="0" rIns="0" bIns="0" rtlCol="0" anchor="t">
            <a:spAutoFit/>
          </a:bodyPr>
          <a:lstStyle/>
          <a:p>
            <a:pPr>
              <a:lnSpc>
                <a:spcPts val="4759"/>
              </a:lnSpc>
            </a:pPr>
            <a:r>
              <a:rPr lang="en-US" sz="3399" dirty="0" err="1">
                <a:solidFill>
                  <a:srgbClr val="000000"/>
                </a:solidFill>
                <a:latin typeface="ZEN角ゴシックNEW Medium"/>
                <a:ea typeface="ZEN角ゴシックNEW Medium"/>
              </a:rPr>
              <a:t>自由•楽しみの欲求</a:t>
            </a:r>
            <a:endParaRPr lang="en-US" sz="3399" dirty="0">
              <a:solidFill>
                <a:srgbClr val="000000"/>
              </a:solidFill>
              <a:latin typeface="ZEN角ゴシックNEW Medium"/>
              <a:ea typeface="ZEN角ゴシックNEW Medium"/>
            </a:endParaRPr>
          </a:p>
        </p:txBody>
      </p:sp>
      <p:sp>
        <p:nvSpPr>
          <p:cNvPr id="26" name="TextBox 26"/>
          <p:cNvSpPr txBox="1"/>
          <p:nvPr/>
        </p:nvSpPr>
        <p:spPr>
          <a:xfrm>
            <a:off x="5089942" y="5443668"/>
            <a:ext cx="7463604" cy="455295"/>
          </a:xfrm>
          <a:prstGeom prst="rect">
            <a:avLst/>
          </a:prstGeom>
        </p:spPr>
        <p:txBody>
          <a:bodyPr lIns="0" tIns="0" rIns="0" bIns="0" rtlCol="0" anchor="t">
            <a:spAutoFit/>
          </a:bodyPr>
          <a:lstStyle/>
          <a:p>
            <a:pPr>
              <a:lnSpc>
                <a:spcPts val="3780"/>
              </a:lnSpc>
            </a:pPr>
            <a:r>
              <a:rPr lang="en-US" sz="2700">
                <a:solidFill>
                  <a:srgbClr val="000000"/>
                </a:solidFill>
                <a:latin typeface="ZEN角ゴシックNEW Medium"/>
                <a:ea typeface="ZEN角ゴシックNEW Medium"/>
              </a:rPr>
              <a:t>(心•自由•経済•空間全てにおいて楽しんでいる)</a:t>
            </a:r>
          </a:p>
        </p:txBody>
      </p:sp>
      <p:sp>
        <p:nvSpPr>
          <p:cNvPr id="27" name="AutoShape 27"/>
          <p:cNvSpPr/>
          <p:nvPr/>
        </p:nvSpPr>
        <p:spPr>
          <a:xfrm flipV="1">
            <a:off x="3565374" y="3958762"/>
            <a:ext cx="10397261" cy="0"/>
          </a:xfrm>
          <a:prstGeom prst="line">
            <a:avLst/>
          </a:prstGeom>
          <a:ln w="38100" cap="flat">
            <a:solidFill>
              <a:srgbClr val="000000"/>
            </a:solidFill>
            <a:prstDash val="sysDot"/>
            <a:headEnd type="none" w="sm" len="sm"/>
            <a:tailEnd type="none" w="sm" len="sm"/>
          </a:ln>
        </p:spPr>
      </p:sp>
      <p:sp>
        <p:nvSpPr>
          <p:cNvPr id="28" name="AutoShape 28"/>
          <p:cNvSpPr/>
          <p:nvPr/>
        </p:nvSpPr>
        <p:spPr>
          <a:xfrm>
            <a:off x="7987104" y="4910867"/>
            <a:ext cx="5975531" cy="0"/>
          </a:xfrm>
          <a:prstGeom prst="line">
            <a:avLst/>
          </a:prstGeom>
          <a:ln w="38100" cap="flat">
            <a:solidFill>
              <a:srgbClr val="000000"/>
            </a:solidFill>
            <a:prstDash val="sysDot"/>
            <a:headEnd type="none" w="sm" len="sm"/>
            <a:tailEnd type="none" w="sm" len="sm"/>
          </a:ln>
        </p:spPr>
      </p:sp>
      <p:sp>
        <p:nvSpPr>
          <p:cNvPr id="29" name="AutoShape 29"/>
          <p:cNvSpPr/>
          <p:nvPr/>
        </p:nvSpPr>
        <p:spPr>
          <a:xfrm>
            <a:off x="12117531" y="5755600"/>
            <a:ext cx="1845104" cy="0"/>
          </a:xfrm>
          <a:prstGeom prst="line">
            <a:avLst/>
          </a:prstGeom>
          <a:ln w="38100" cap="flat">
            <a:solidFill>
              <a:srgbClr val="000000"/>
            </a:solidFill>
            <a:prstDash val="sysDot"/>
            <a:headEnd type="none" w="sm" len="sm"/>
            <a:tailEnd type="none" w="sm" len="sm"/>
          </a:ln>
        </p:spPr>
      </p:sp>
      <p:sp>
        <p:nvSpPr>
          <p:cNvPr id="30" name="AutoShape 30"/>
          <p:cNvSpPr/>
          <p:nvPr/>
        </p:nvSpPr>
        <p:spPr>
          <a:xfrm>
            <a:off x="11749709" y="6638433"/>
            <a:ext cx="2174513" cy="0"/>
          </a:xfrm>
          <a:prstGeom prst="line">
            <a:avLst/>
          </a:prstGeom>
          <a:ln w="38100" cap="flat">
            <a:solidFill>
              <a:srgbClr val="000000"/>
            </a:solidFill>
            <a:prstDash val="sysDot"/>
            <a:headEnd type="none" w="sm" len="sm"/>
            <a:tailEnd type="none" w="sm" len="sm"/>
          </a:ln>
        </p:spPr>
      </p:sp>
      <p:sp>
        <p:nvSpPr>
          <p:cNvPr id="31" name="AutoShape 31"/>
          <p:cNvSpPr/>
          <p:nvPr/>
        </p:nvSpPr>
        <p:spPr>
          <a:xfrm>
            <a:off x="9293140" y="7473641"/>
            <a:ext cx="4669495" cy="0"/>
          </a:xfrm>
          <a:prstGeom prst="line">
            <a:avLst/>
          </a:prstGeom>
          <a:ln w="38100" cap="flat">
            <a:solidFill>
              <a:srgbClr val="000000"/>
            </a:solidFill>
            <a:prstDash val="sysDot"/>
            <a:headEnd type="none" w="sm" len="sm"/>
            <a:tailEnd type="none" w="sm" len="sm"/>
          </a:ln>
        </p:spPr>
      </p:sp>
      <p:sp>
        <p:nvSpPr>
          <p:cNvPr id="32" name="AutoShape 32"/>
          <p:cNvSpPr/>
          <p:nvPr/>
        </p:nvSpPr>
        <p:spPr>
          <a:xfrm>
            <a:off x="7721675" y="8337424"/>
            <a:ext cx="6240959" cy="0"/>
          </a:xfrm>
          <a:prstGeom prst="line">
            <a:avLst/>
          </a:prstGeom>
          <a:ln w="38100" cap="flat">
            <a:solidFill>
              <a:srgbClr val="000000"/>
            </a:solidFill>
            <a:prstDash val="sysDot"/>
            <a:headEnd type="none" w="sm" len="sm"/>
            <a:tailEnd type="none" w="sm" len="sm"/>
          </a:ln>
        </p:spPr>
      </p:sp>
      <p:sp>
        <p:nvSpPr>
          <p:cNvPr id="33" name="AutoShape 33"/>
          <p:cNvSpPr/>
          <p:nvPr/>
        </p:nvSpPr>
        <p:spPr>
          <a:xfrm>
            <a:off x="7301850" y="9172632"/>
            <a:ext cx="6660785" cy="0"/>
          </a:xfrm>
          <a:prstGeom prst="line">
            <a:avLst/>
          </a:prstGeom>
          <a:ln w="38100" cap="flat">
            <a:solidFill>
              <a:srgbClr val="000000"/>
            </a:solidFill>
            <a:prstDash val="sysDot"/>
            <a:headEnd type="none" w="sm" len="sm"/>
            <a:tailEnd type="none" w="sm" len="sm"/>
          </a:ln>
        </p:spPr>
      </p:sp>
      <p:grpSp>
        <p:nvGrpSpPr>
          <p:cNvPr id="34" name="Group 34"/>
          <p:cNvGrpSpPr/>
          <p:nvPr/>
        </p:nvGrpSpPr>
        <p:grpSpPr>
          <a:xfrm>
            <a:off x="1028700" y="8662934"/>
            <a:ext cx="5998023" cy="1018292"/>
            <a:chOff x="0" y="0"/>
            <a:chExt cx="1579726" cy="268192"/>
          </a:xfrm>
        </p:grpSpPr>
        <p:sp>
          <p:nvSpPr>
            <p:cNvPr id="35" name="Freeform 35"/>
            <p:cNvSpPr/>
            <p:nvPr/>
          </p:nvSpPr>
          <p:spPr>
            <a:xfrm>
              <a:off x="0" y="0"/>
              <a:ext cx="1579726" cy="268192"/>
            </a:xfrm>
            <a:custGeom>
              <a:avLst/>
              <a:gdLst/>
              <a:ahLst/>
              <a:cxnLst/>
              <a:rect l="l" t="t" r="r" b="b"/>
              <a:pathLst>
                <a:path w="1579726" h="268192">
                  <a:moveTo>
                    <a:pt x="0" y="0"/>
                  </a:moveTo>
                  <a:lnTo>
                    <a:pt x="1579726" y="0"/>
                  </a:lnTo>
                  <a:lnTo>
                    <a:pt x="1579726" y="268192"/>
                  </a:lnTo>
                  <a:lnTo>
                    <a:pt x="0" y="268192"/>
                  </a:lnTo>
                  <a:close/>
                </a:path>
              </a:pathLst>
            </a:custGeom>
            <a:solidFill>
              <a:srgbClr val="000000">
                <a:alpha val="0"/>
              </a:srgbClr>
            </a:solidFill>
            <a:ln w="142875" cap="sq">
              <a:solidFill>
                <a:srgbClr val="FF3131"/>
              </a:solidFill>
              <a:prstDash val="solid"/>
              <a:miter/>
            </a:ln>
          </p:spPr>
        </p:sp>
        <p:sp>
          <p:nvSpPr>
            <p:cNvPr id="36" name="TextBox 36"/>
            <p:cNvSpPr txBox="1"/>
            <p:nvPr/>
          </p:nvSpPr>
          <p:spPr>
            <a:xfrm>
              <a:off x="0" y="-47625"/>
              <a:ext cx="1579726" cy="315817"/>
            </a:xfrm>
            <a:prstGeom prst="rect">
              <a:avLst/>
            </a:prstGeom>
          </p:spPr>
          <p:txBody>
            <a:bodyPr lIns="50800" tIns="50800" rIns="50800" bIns="50800" rtlCol="0" anchor="ctr"/>
            <a:lstStyle/>
            <a:p>
              <a:pPr algn="ctr">
                <a:lnSpc>
                  <a:spcPts val="2659"/>
                </a:lnSpc>
              </a:pPr>
              <a:endParaRPr/>
            </a:p>
          </p:txBody>
        </p:sp>
      </p:grpSp>
      <p:sp>
        <p:nvSpPr>
          <p:cNvPr id="37" name="TextBox 37"/>
          <p:cNvSpPr txBox="1"/>
          <p:nvPr/>
        </p:nvSpPr>
        <p:spPr>
          <a:xfrm>
            <a:off x="1165764" y="3616179"/>
            <a:ext cx="1927357"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ea typeface="ZEN角ゴシックNEW Medium"/>
              </a:rPr>
              <a:t>自己実現</a:t>
            </a:r>
            <a:endParaRPr lang="en-US" sz="3399" dirty="0">
              <a:solidFill>
                <a:srgbClr val="000000"/>
              </a:solidFill>
              <a:ea typeface="ZEN角ゴシックNEW Medium"/>
            </a:endParaRPr>
          </a:p>
        </p:txBody>
      </p:sp>
      <p:sp>
        <p:nvSpPr>
          <p:cNvPr id="38" name="TextBox 38"/>
          <p:cNvSpPr txBox="1"/>
          <p:nvPr/>
        </p:nvSpPr>
        <p:spPr>
          <a:xfrm>
            <a:off x="1165765" y="8791949"/>
            <a:ext cx="5813334"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ea typeface="ZEN角ゴシックNEW Medium"/>
              </a:rPr>
              <a:t>生理的欲求（心、体の健康</a:t>
            </a:r>
            <a:r>
              <a:rPr lang="en-US" sz="3399" dirty="0">
                <a:solidFill>
                  <a:srgbClr val="000000"/>
                </a:solidFill>
                <a:ea typeface="ZEN角ゴシックNEW Medium"/>
              </a:rPr>
              <a:t>）</a:t>
            </a:r>
          </a:p>
        </p:txBody>
      </p:sp>
      <p:sp>
        <p:nvSpPr>
          <p:cNvPr id="39" name="TextBox 39"/>
          <p:cNvSpPr txBox="1"/>
          <p:nvPr/>
        </p:nvSpPr>
        <p:spPr>
          <a:xfrm>
            <a:off x="1295401" y="7082208"/>
            <a:ext cx="7863657"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ZEN角ゴシックNEW Medium"/>
                <a:ea typeface="ZEN角ゴシックNEW Medium"/>
              </a:rPr>
              <a:t>人間関係の欲求</a:t>
            </a:r>
            <a:r>
              <a:rPr lang="en-US" sz="3399" dirty="0">
                <a:solidFill>
                  <a:srgbClr val="000000"/>
                </a:solidFill>
                <a:latin typeface="ZEN角ゴシックNEW Medium"/>
                <a:ea typeface="ZEN角ゴシックNEW Medium"/>
              </a:rPr>
              <a:t>(</a:t>
            </a:r>
            <a:r>
              <a:rPr lang="en-US" sz="3399" dirty="0" err="1">
                <a:solidFill>
                  <a:srgbClr val="000000"/>
                </a:solidFill>
                <a:latin typeface="ZEN角ゴシックNEW Medium"/>
                <a:ea typeface="ZEN角ゴシックNEW Medium"/>
              </a:rPr>
              <a:t>所属•愛し愛されの関係</a:t>
            </a:r>
            <a:r>
              <a:rPr lang="en-US" sz="3399" dirty="0">
                <a:solidFill>
                  <a:srgbClr val="000000"/>
                </a:solidFill>
                <a:latin typeface="ZEN角ゴシックNEW Medium"/>
                <a:ea typeface="ZEN角ゴシックNEW Medium"/>
              </a:rPr>
              <a:t>)</a:t>
            </a:r>
          </a:p>
        </p:txBody>
      </p:sp>
      <p:sp>
        <p:nvSpPr>
          <p:cNvPr id="40" name="TextBox 40"/>
          <p:cNvSpPr txBox="1"/>
          <p:nvPr/>
        </p:nvSpPr>
        <p:spPr>
          <a:xfrm>
            <a:off x="1165764" y="6227338"/>
            <a:ext cx="10583945"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ZEN角ゴシックNEW Medium"/>
                <a:ea typeface="ZEN角ゴシックNEW Medium"/>
              </a:rPr>
              <a:t>承認•力の欲求</a:t>
            </a:r>
            <a:r>
              <a:rPr lang="en-US" sz="3399" dirty="0">
                <a:solidFill>
                  <a:srgbClr val="000000"/>
                </a:solidFill>
                <a:latin typeface="ZEN角ゴシックNEW Medium"/>
                <a:ea typeface="ZEN角ゴシックNEW Medium"/>
              </a:rPr>
              <a:t>(</a:t>
            </a:r>
            <a:r>
              <a:rPr lang="en-US" sz="3399" dirty="0" err="1">
                <a:solidFill>
                  <a:srgbClr val="000000"/>
                </a:solidFill>
                <a:latin typeface="ZEN角ゴシックNEW Medium"/>
                <a:ea typeface="ZEN角ゴシックNEW Medium"/>
              </a:rPr>
              <a:t>存在を認めてもらいたい、社会的地位</a:t>
            </a:r>
            <a:r>
              <a:rPr lang="en-US" sz="3399" dirty="0">
                <a:solidFill>
                  <a:srgbClr val="000000"/>
                </a:solidFill>
                <a:latin typeface="ZEN角ゴシックNEW Medium"/>
                <a:ea typeface="ZEN角ゴシックNEW Medium"/>
              </a:rPr>
              <a:t>)</a:t>
            </a:r>
          </a:p>
        </p:txBody>
      </p:sp>
      <p:sp>
        <p:nvSpPr>
          <p:cNvPr id="41" name="TextBox 41"/>
          <p:cNvSpPr txBox="1"/>
          <p:nvPr/>
        </p:nvSpPr>
        <p:spPr>
          <a:xfrm>
            <a:off x="1165765" y="4517597"/>
            <a:ext cx="6555912"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ZEN角ゴシックNEW Medium"/>
                <a:ea typeface="ZEN角ゴシックNEW Medium"/>
              </a:rPr>
              <a:t>成長の欲求</a:t>
            </a:r>
            <a:r>
              <a:rPr lang="en-US" sz="3399" dirty="0">
                <a:solidFill>
                  <a:srgbClr val="000000"/>
                </a:solidFill>
                <a:latin typeface="ZEN角ゴシックNEW Medium"/>
                <a:ea typeface="ZEN角ゴシックNEW Medium"/>
              </a:rPr>
              <a:t>(</a:t>
            </a:r>
            <a:r>
              <a:rPr lang="en-US" sz="3399" dirty="0" err="1">
                <a:solidFill>
                  <a:srgbClr val="000000"/>
                </a:solidFill>
                <a:latin typeface="ZEN角ゴシックNEW Medium"/>
                <a:ea typeface="ZEN角ゴシックNEW Medium"/>
              </a:rPr>
              <a:t>もっとよくなりたい</a:t>
            </a:r>
            <a:r>
              <a:rPr lang="en-US" sz="3399" dirty="0">
                <a:solidFill>
                  <a:srgbClr val="000000"/>
                </a:solidFill>
                <a:latin typeface="ZEN角ゴシックNEW Medium"/>
                <a:ea typeface="ZEN角ゴシックNEW Medium"/>
              </a:rPr>
              <a:t>)</a:t>
            </a:r>
          </a:p>
        </p:txBody>
      </p:sp>
      <p:sp>
        <p:nvSpPr>
          <p:cNvPr id="42" name="TextBox 42"/>
          <p:cNvSpPr txBox="1"/>
          <p:nvPr/>
        </p:nvSpPr>
        <p:spPr>
          <a:xfrm>
            <a:off x="1295401" y="7937079"/>
            <a:ext cx="6136581" cy="580390"/>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ZEN角ゴシックNEW Medium"/>
                <a:ea typeface="ZEN角ゴシックNEW Medium"/>
              </a:rPr>
              <a:t>生活の安定•安全の欲求</a:t>
            </a:r>
            <a:r>
              <a:rPr lang="en-US" sz="3399" dirty="0">
                <a:solidFill>
                  <a:srgbClr val="000000"/>
                </a:solidFill>
                <a:latin typeface="ZEN角ゴシックNEW Medium"/>
                <a:ea typeface="ZEN角ゴシックNEW Medium"/>
              </a:rPr>
              <a:t>(</a:t>
            </a:r>
            <a:r>
              <a:rPr lang="en-US" sz="3399" dirty="0" err="1">
                <a:solidFill>
                  <a:srgbClr val="000000"/>
                </a:solidFill>
                <a:latin typeface="ZEN角ゴシックNEW Medium"/>
                <a:ea typeface="ZEN角ゴシックNEW Medium"/>
              </a:rPr>
              <a:t>衣食住</a:t>
            </a:r>
            <a:r>
              <a:rPr lang="en-US" sz="3399" dirty="0">
                <a:solidFill>
                  <a:srgbClr val="000000"/>
                </a:solidFill>
                <a:latin typeface="ZEN角ゴシックNEW Medium"/>
                <a:ea typeface="ZEN角ゴシックNEW Medium"/>
              </a:rPr>
              <a:t>)</a:t>
            </a:r>
          </a:p>
        </p:txBody>
      </p:sp>
      <p:sp>
        <p:nvSpPr>
          <p:cNvPr id="43" name="TextBox 43"/>
          <p:cNvSpPr txBox="1"/>
          <p:nvPr/>
        </p:nvSpPr>
        <p:spPr>
          <a:xfrm>
            <a:off x="2737500" y="896152"/>
            <a:ext cx="12527745" cy="1280248"/>
          </a:xfrm>
          <a:prstGeom prst="rect">
            <a:avLst/>
          </a:prstGeom>
        </p:spPr>
        <p:txBody>
          <a:bodyPr lIns="0" tIns="0" rIns="0" bIns="0" rtlCol="0" anchor="t">
            <a:spAutoFit/>
          </a:bodyPr>
          <a:lstStyle/>
          <a:p>
            <a:pPr>
              <a:lnSpc>
                <a:spcPts val="10308"/>
              </a:lnSpc>
            </a:pPr>
            <a:r>
              <a:rPr lang="en-US" sz="8053">
                <a:solidFill>
                  <a:srgbClr val="000000"/>
                </a:solidFill>
                <a:ea typeface="ZEN角ゴシックNEW Bold"/>
              </a:rPr>
              <a:t>自分らしさの土台は健康</a:t>
            </a:r>
          </a:p>
        </p:txBody>
      </p:sp>
      <p:grpSp>
        <p:nvGrpSpPr>
          <p:cNvPr id="44" name="Group 44"/>
          <p:cNvGrpSpPr/>
          <p:nvPr/>
        </p:nvGrpSpPr>
        <p:grpSpPr>
          <a:xfrm>
            <a:off x="14197084" y="1775468"/>
            <a:ext cx="1143732" cy="2245355"/>
            <a:chOff x="0" y="0"/>
            <a:chExt cx="1524976" cy="2993807"/>
          </a:xfrm>
        </p:grpSpPr>
        <p:sp>
          <p:nvSpPr>
            <p:cNvPr id="45" name="Freeform 45"/>
            <p:cNvSpPr/>
            <p:nvPr/>
          </p:nvSpPr>
          <p:spPr>
            <a:xfrm>
              <a:off x="0" y="150868"/>
              <a:ext cx="1023458" cy="2842938"/>
            </a:xfrm>
            <a:custGeom>
              <a:avLst/>
              <a:gdLst/>
              <a:ahLst/>
              <a:cxnLst/>
              <a:rect l="l" t="t" r="r" b="b"/>
              <a:pathLst>
                <a:path w="1023458" h="2842938">
                  <a:moveTo>
                    <a:pt x="0" y="0"/>
                  </a:moveTo>
                  <a:lnTo>
                    <a:pt x="1023458" y="0"/>
                  </a:lnTo>
                  <a:lnTo>
                    <a:pt x="1023458" y="2842939"/>
                  </a:lnTo>
                  <a:lnTo>
                    <a:pt x="0" y="28429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6" name="Freeform 46"/>
            <p:cNvSpPr/>
            <p:nvPr/>
          </p:nvSpPr>
          <p:spPr>
            <a:xfrm>
              <a:off x="369724" y="0"/>
              <a:ext cx="284010" cy="301737"/>
            </a:xfrm>
            <a:custGeom>
              <a:avLst/>
              <a:gdLst/>
              <a:ahLst/>
              <a:cxnLst/>
              <a:rect l="l" t="t" r="r" b="b"/>
              <a:pathLst>
                <a:path w="284010" h="301737">
                  <a:moveTo>
                    <a:pt x="0" y="0"/>
                  </a:moveTo>
                  <a:lnTo>
                    <a:pt x="284010" y="0"/>
                  </a:lnTo>
                  <a:lnTo>
                    <a:pt x="284010" y="301737"/>
                  </a:lnTo>
                  <a:lnTo>
                    <a:pt x="0" y="3017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7" name="Freeform 47"/>
            <p:cNvSpPr/>
            <p:nvPr/>
          </p:nvSpPr>
          <p:spPr>
            <a:xfrm>
              <a:off x="391159" y="727095"/>
              <a:ext cx="256007" cy="336298"/>
            </a:xfrm>
            <a:custGeom>
              <a:avLst/>
              <a:gdLst/>
              <a:ahLst/>
              <a:cxnLst/>
              <a:rect l="l" t="t" r="r" b="b"/>
              <a:pathLst>
                <a:path w="256007" h="336298">
                  <a:moveTo>
                    <a:pt x="0" y="0"/>
                  </a:moveTo>
                  <a:lnTo>
                    <a:pt x="256007" y="0"/>
                  </a:lnTo>
                  <a:lnTo>
                    <a:pt x="256007" y="336298"/>
                  </a:lnTo>
                  <a:lnTo>
                    <a:pt x="0" y="3362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8" name="Freeform 48"/>
            <p:cNvSpPr/>
            <p:nvPr/>
          </p:nvSpPr>
          <p:spPr>
            <a:xfrm>
              <a:off x="1023458" y="15330"/>
              <a:ext cx="317143" cy="317143"/>
            </a:xfrm>
            <a:custGeom>
              <a:avLst/>
              <a:gdLst/>
              <a:ahLst/>
              <a:cxnLst/>
              <a:rect l="l" t="t" r="r" b="b"/>
              <a:pathLst>
                <a:path w="317143" h="317143">
                  <a:moveTo>
                    <a:pt x="0" y="0"/>
                  </a:moveTo>
                  <a:lnTo>
                    <a:pt x="317142" y="0"/>
                  </a:lnTo>
                  <a:lnTo>
                    <a:pt x="317142" y="317143"/>
                  </a:lnTo>
                  <a:lnTo>
                    <a:pt x="0" y="3171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9" name="Freeform 49"/>
            <p:cNvSpPr/>
            <p:nvPr/>
          </p:nvSpPr>
          <p:spPr>
            <a:xfrm>
              <a:off x="857931" y="332473"/>
              <a:ext cx="165527" cy="165527"/>
            </a:xfrm>
            <a:custGeom>
              <a:avLst/>
              <a:gdLst/>
              <a:ahLst/>
              <a:cxnLst/>
              <a:rect l="l" t="t" r="r" b="b"/>
              <a:pathLst>
                <a:path w="165527" h="165527">
                  <a:moveTo>
                    <a:pt x="0" y="0"/>
                  </a:moveTo>
                  <a:lnTo>
                    <a:pt x="165527" y="0"/>
                  </a:lnTo>
                  <a:lnTo>
                    <a:pt x="165527" y="165526"/>
                  </a:lnTo>
                  <a:lnTo>
                    <a:pt x="0" y="1655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50" name="Freeform 50"/>
            <p:cNvSpPr/>
            <p:nvPr/>
          </p:nvSpPr>
          <p:spPr>
            <a:xfrm>
              <a:off x="1230243" y="386176"/>
              <a:ext cx="294733" cy="294733"/>
            </a:xfrm>
            <a:custGeom>
              <a:avLst/>
              <a:gdLst/>
              <a:ahLst/>
              <a:cxnLst/>
              <a:rect l="l" t="t" r="r" b="b"/>
              <a:pathLst>
                <a:path w="294733" h="294733">
                  <a:moveTo>
                    <a:pt x="0" y="0"/>
                  </a:moveTo>
                  <a:lnTo>
                    <a:pt x="294733" y="0"/>
                  </a:lnTo>
                  <a:lnTo>
                    <a:pt x="294733" y="294733"/>
                  </a:lnTo>
                  <a:lnTo>
                    <a:pt x="0" y="29473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1767</Words>
  <Application>Microsoft Office PowerPoint</Application>
  <PresentationFormat>ユーザー設定</PresentationFormat>
  <Paragraphs>236</Paragraphs>
  <Slides>26</Slides>
  <Notes>17</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26</vt:i4>
      </vt:variant>
    </vt:vector>
  </HeadingPairs>
  <TitlesOfParts>
    <vt:vector size="35" baseType="lpstr">
      <vt:lpstr>Arial</vt:lpstr>
      <vt:lpstr>Calibri</vt:lpstr>
      <vt:lpstr>游明朝</vt:lpstr>
      <vt:lpstr>游ゴシック</vt:lpstr>
      <vt:lpstr>Twister</vt:lpstr>
      <vt:lpstr>ZEN角ゴシックNEW Medium</vt:lpstr>
      <vt:lpstr>ZEN角ゴシックNEW Bold</vt:lpstr>
      <vt:lpstr>ZEN角ゴシックNEW</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自分らしさを叶える自律神経リリース</dc:title>
  <dc:creator>Satomi Nitta</dc:creator>
  <cp:lastModifiedBy>Satomi Nitta</cp:lastModifiedBy>
  <cp:revision>2</cp:revision>
  <dcterms:created xsi:type="dcterms:W3CDTF">2006-08-16T00:00:00Z</dcterms:created>
  <dcterms:modified xsi:type="dcterms:W3CDTF">2024-04-29T00:55:50Z</dcterms:modified>
  <dc:identifier>DAF9Au41-tI</dc:identifier>
</cp:coreProperties>
</file>